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9" r:id="rId1"/>
  </p:sldMasterIdLst>
  <p:notesMasterIdLst>
    <p:notesMasterId r:id="rId27"/>
  </p:notesMasterIdLst>
  <p:handoutMasterIdLst>
    <p:handoutMasterId r:id="rId28"/>
  </p:handoutMasterIdLst>
  <p:sldIdLst>
    <p:sldId id="361" r:id="rId2"/>
    <p:sldId id="352" r:id="rId3"/>
    <p:sldId id="342" r:id="rId4"/>
    <p:sldId id="364" r:id="rId5"/>
    <p:sldId id="367" r:id="rId6"/>
    <p:sldId id="354" r:id="rId7"/>
    <p:sldId id="366" r:id="rId8"/>
    <p:sldId id="368" r:id="rId9"/>
    <p:sldId id="375" r:id="rId10"/>
    <p:sldId id="353" r:id="rId11"/>
    <p:sldId id="351" r:id="rId12"/>
    <p:sldId id="365" r:id="rId13"/>
    <p:sldId id="356" r:id="rId14"/>
    <p:sldId id="355" r:id="rId15"/>
    <p:sldId id="358" r:id="rId16"/>
    <p:sldId id="357" r:id="rId17"/>
    <p:sldId id="360" r:id="rId18"/>
    <p:sldId id="359" r:id="rId19"/>
    <p:sldId id="369" r:id="rId20"/>
    <p:sldId id="370" r:id="rId21"/>
    <p:sldId id="371" r:id="rId22"/>
    <p:sldId id="372" r:id="rId23"/>
    <p:sldId id="374" r:id="rId24"/>
    <p:sldId id="373" r:id="rId25"/>
    <p:sldId id="362" r:id="rId26"/>
  </p:sldIdLst>
  <p:sldSz cx="9144000" cy="6858000" type="screen4x3"/>
  <p:notesSz cx="6858000" cy="9945688"/>
  <p:defaultTextStyle>
    <a:defPPr>
      <a:defRPr lang="ko-KR"/>
    </a:defPPr>
    <a:lvl1pPr algn="ctr" rtl="0" fontAlgn="base" latinLnBrk="1">
      <a:spcBef>
        <a:spcPct val="20000"/>
      </a:spcBef>
      <a:spcAft>
        <a:spcPct val="0"/>
      </a:spcAft>
      <a:buClr>
        <a:schemeClr val="accent1"/>
      </a:buClr>
      <a:buSzPct val="70000"/>
      <a:buFont typeface="Wingdings 2" pitchFamily="18" charset="2"/>
      <a:defRPr kumimoji="1" sz="1500" b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ctr" rtl="0" fontAlgn="base" latinLnBrk="1">
      <a:spcBef>
        <a:spcPct val="20000"/>
      </a:spcBef>
      <a:spcAft>
        <a:spcPct val="0"/>
      </a:spcAft>
      <a:buClr>
        <a:schemeClr val="accent1"/>
      </a:buClr>
      <a:buSzPct val="70000"/>
      <a:buFont typeface="Wingdings 2" pitchFamily="18" charset="2"/>
      <a:defRPr kumimoji="1" sz="1500" b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ctr" rtl="0" fontAlgn="base" latinLnBrk="1">
      <a:spcBef>
        <a:spcPct val="20000"/>
      </a:spcBef>
      <a:spcAft>
        <a:spcPct val="0"/>
      </a:spcAft>
      <a:buClr>
        <a:schemeClr val="accent1"/>
      </a:buClr>
      <a:buSzPct val="70000"/>
      <a:buFont typeface="Wingdings 2" pitchFamily="18" charset="2"/>
      <a:defRPr kumimoji="1" sz="1500" b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ctr" rtl="0" fontAlgn="base" latinLnBrk="1">
      <a:spcBef>
        <a:spcPct val="20000"/>
      </a:spcBef>
      <a:spcAft>
        <a:spcPct val="0"/>
      </a:spcAft>
      <a:buClr>
        <a:schemeClr val="accent1"/>
      </a:buClr>
      <a:buSzPct val="70000"/>
      <a:buFont typeface="Wingdings 2" pitchFamily="18" charset="2"/>
      <a:defRPr kumimoji="1" sz="1500" b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ctr" rtl="0" fontAlgn="base" latinLnBrk="1">
      <a:spcBef>
        <a:spcPct val="20000"/>
      </a:spcBef>
      <a:spcAft>
        <a:spcPct val="0"/>
      </a:spcAft>
      <a:buClr>
        <a:schemeClr val="accent1"/>
      </a:buClr>
      <a:buSzPct val="70000"/>
      <a:buFont typeface="Wingdings 2" pitchFamily="18" charset="2"/>
      <a:defRPr kumimoji="1" sz="1500" b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500" b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500" b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500" b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500" b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748642"/>
    <a:srgbClr val="F4D3BA"/>
    <a:srgbClr val="F0C19E"/>
    <a:srgbClr val="285000"/>
    <a:srgbClr val="336600"/>
    <a:srgbClr val="0066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3" autoAdjust="0"/>
    <p:restoredTop sz="97445" autoAdjust="0"/>
  </p:normalViewPr>
  <p:slideViewPr>
    <p:cSldViewPr>
      <p:cViewPr varScale="1">
        <p:scale>
          <a:sx n="72" d="100"/>
          <a:sy n="72" d="100"/>
        </p:scale>
        <p:origin x="-1146" y="-102"/>
      </p:cViewPr>
      <p:guideLst>
        <p:guide orient="horz" pos="2160"/>
        <p:guide pos="2880"/>
      </p:guideLst>
    </p:cSldViewPr>
  </p:slideViewPr>
  <p:notesTextViewPr>
    <p:cViewPr>
      <p:scale>
        <a:sx n="300" d="100"/>
        <a:sy n="3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004" cy="49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02" tIns="48001" rIns="96002" bIns="48001" numCol="1" anchor="t" anchorCtr="0" compatLnSpc="1">
            <a:prstTxWarp prst="textNoShape">
              <a:avLst/>
            </a:prstTxWarp>
          </a:bodyPr>
          <a:lstStyle>
            <a:lvl1pPr algn="l" defTabSz="960288">
              <a:spcBef>
                <a:spcPct val="0"/>
              </a:spcBef>
              <a:buClrTx/>
              <a:buSzTx/>
              <a:buFontTx/>
              <a:buNone/>
              <a:defRPr sz="1300" b="0">
                <a:cs typeface="Arial" charset="0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463" y="0"/>
            <a:ext cx="2972004" cy="49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02" tIns="48001" rIns="96002" bIns="48001" numCol="1" anchor="t" anchorCtr="0" compatLnSpc="1">
            <a:prstTxWarp prst="textNoShape">
              <a:avLst/>
            </a:prstTxWarp>
          </a:bodyPr>
          <a:lstStyle>
            <a:lvl1pPr algn="r" defTabSz="960288">
              <a:spcBef>
                <a:spcPct val="0"/>
              </a:spcBef>
              <a:buClrTx/>
              <a:buSzTx/>
              <a:buFontTx/>
              <a:buNone/>
              <a:defRPr sz="1300" b="0">
                <a:cs typeface="Arial" charset="0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498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47401"/>
            <a:ext cx="2972004" cy="49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02" tIns="48001" rIns="96002" bIns="48001" numCol="1" anchor="b" anchorCtr="0" compatLnSpc="1">
            <a:prstTxWarp prst="textNoShape">
              <a:avLst/>
            </a:prstTxWarp>
          </a:bodyPr>
          <a:lstStyle>
            <a:lvl1pPr algn="l" defTabSz="960288">
              <a:spcBef>
                <a:spcPct val="0"/>
              </a:spcBef>
              <a:buClrTx/>
              <a:buSzTx/>
              <a:buFontTx/>
              <a:buNone/>
              <a:defRPr sz="1300" b="0">
                <a:cs typeface="Arial" charset="0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498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463" y="9447401"/>
            <a:ext cx="2972004" cy="49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02" tIns="48001" rIns="96002" bIns="48001" numCol="1" anchor="b" anchorCtr="0" compatLnSpc="1">
            <a:prstTxWarp prst="textNoShape">
              <a:avLst/>
            </a:prstTxWarp>
          </a:bodyPr>
          <a:lstStyle>
            <a:lvl1pPr algn="r" defTabSz="960288">
              <a:spcBef>
                <a:spcPct val="0"/>
              </a:spcBef>
              <a:buClrTx/>
              <a:buSzTx/>
              <a:buFontTx/>
              <a:buNone/>
              <a:defRPr sz="1300" b="0">
                <a:cs typeface="Arial" charset="0"/>
              </a:defRPr>
            </a:lvl1pPr>
          </a:lstStyle>
          <a:p>
            <a:pPr>
              <a:defRPr/>
            </a:pPr>
            <a:fld id="{3EF0A4F0-2774-4B58-89C5-FDB16BF6AF6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119422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004" cy="49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02" tIns="48001" rIns="96002" bIns="48001" numCol="1" anchor="t" anchorCtr="0" compatLnSpc="1">
            <a:prstTxWarp prst="textNoShape">
              <a:avLst/>
            </a:prstTxWarp>
          </a:bodyPr>
          <a:lstStyle>
            <a:lvl1pPr algn="l" defTabSz="960288">
              <a:spcBef>
                <a:spcPct val="0"/>
              </a:spcBef>
              <a:buClrTx/>
              <a:buSzTx/>
              <a:buFontTx/>
              <a:buNone/>
              <a:defRPr sz="1300" b="0">
                <a:cs typeface="Arial" charset="0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463" y="0"/>
            <a:ext cx="2972004" cy="49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02" tIns="48001" rIns="96002" bIns="48001" numCol="1" anchor="t" anchorCtr="0" compatLnSpc="1">
            <a:prstTxWarp prst="textNoShape">
              <a:avLst/>
            </a:prstTxWarp>
          </a:bodyPr>
          <a:lstStyle>
            <a:lvl1pPr algn="r" defTabSz="960288">
              <a:spcBef>
                <a:spcPct val="0"/>
              </a:spcBef>
              <a:buClrTx/>
              <a:buSzTx/>
              <a:buFontTx/>
              <a:buNone/>
              <a:defRPr sz="1300" b="0">
                <a:cs typeface="Arial" charset="0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6150" y="746125"/>
            <a:ext cx="4970463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83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494" y="4723700"/>
            <a:ext cx="5487013" cy="4475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02" tIns="48001" rIns="96002" bIns="4800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2283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47401"/>
            <a:ext cx="2972004" cy="49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02" tIns="48001" rIns="96002" bIns="48001" numCol="1" anchor="b" anchorCtr="0" compatLnSpc="1">
            <a:prstTxWarp prst="textNoShape">
              <a:avLst/>
            </a:prstTxWarp>
          </a:bodyPr>
          <a:lstStyle>
            <a:lvl1pPr algn="l" defTabSz="960288">
              <a:spcBef>
                <a:spcPct val="0"/>
              </a:spcBef>
              <a:buClrTx/>
              <a:buSzTx/>
              <a:buFontTx/>
              <a:buNone/>
              <a:defRPr sz="1300" b="0">
                <a:cs typeface="Arial" charset="0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283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463" y="9447401"/>
            <a:ext cx="2972004" cy="49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02" tIns="48001" rIns="96002" bIns="48001" numCol="1" anchor="b" anchorCtr="0" compatLnSpc="1">
            <a:prstTxWarp prst="textNoShape">
              <a:avLst/>
            </a:prstTxWarp>
          </a:bodyPr>
          <a:lstStyle>
            <a:lvl1pPr algn="r" defTabSz="960288">
              <a:spcBef>
                <a:spcPct val="0"/>
              </a:spcBef>
              <a:buClrTx/>
              <a:buSzTx/>
              <a:buFontTx/>
              <a:buNone/>
              <a:defRPr sz="1300" b="0">
                <a:cs typeface="Arial" charset="0"/>
              </a:defRPr>
            </a:lvl1pPr>
          </a:lstStyle>
          <a:p>
            <a:pPr>
              <a:defRPr/>
            </a:pPr>
            <a:fld id="{06624452-66FE-41CE-817C-0DE87E2678F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8279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58749"/>
            <a:fld id="{4EFD1DA1-CD49-4051-A3C0-2F91F61A6DD5}" type="slidenum">
              <a:rPr lang="en-US" altLang="ko-KR" smtClean="0"/>
              <a:pPr defTabSz="958749"/>
              <a:t>1</a:t>
            </a:fld>
            <a:endParaRPr lang="en-US" altLang="ko-KR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1" y="4723700"/>
            <a:ext cx="5030018" cy="4475328"/>
          </a:xfrm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6C0C73-204A-4E43-A750-2A6825F491F3}" type="slidenum">
              <a:rPr lang="en-US" altLang="ko-KR" smtClean="0"/>
              <a:pPr/>
              <a:t>2</a:t>
            </a:fld>
            <a:endParaRPr lang="en-US" altLang="ko-KR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DB99BF-EB7A-46BC-902C-7338C001FE7F}" type="slidenum">
              <a:rPr lang="en-US" altLang="ko-KR" smtClean="0"/>
              <a:pPr/>
              <a:t>6</a:t>
            </a:fld>
            <a:endParaRPr lang="en-US" altLang="ko-KR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DB99BF-EB7A-46BC-902C-7338C001FE7F}" type="slidenum">
              <a:rPr lang="en-US" altLang="ko-KR" smtClean="0"/>
              <a:pPr/>
              <a:t>7</a:t>
            </a:fld>
            <a:endParaRPr lang="en-US" altLang="ko-KR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DB99BF-EB7A-46BC-902C-7338C001FE7F}" type="slidenum">
              <a:rPr lang="en-US" altLang="ko-KR" smtClean="0"/>
              <a:pPr/>
              <a:t>8</a:t>
            </a:fld>
            <a:endParaRPr lang="en-US" altLang="ko-KR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DB99BF-EB7A-46BC-902C-7338C001FE7F}" type="slidenum">
              <a:rPr lang="en-US" altLang="ko-KR" smtClean="0"/>
              <a:pPr/>
              <a:t>9</a:t>
            </a:fld>
            <a:endParaRPr lang="en-US" altLang="ko-KR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06CA4E-26ED-4E6E-A9B8-FBFBB080B7BC}" type="slidenum">
              <a:rPr lang="en-US" altLang="ko-KR" smtClean="0"/>
              <a:pPr/>
              <a:t>10</a:t>
            </a:fld>
            <a:endParaRPr lang="en-US" altLang="ko-KR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FB59C0-5321-4FFF-9111-C4A038E82060}" type="slidenum">
              <a:rPr lang="en-US" altLang="ko-KR" smtClean="0"/>
              <a:pPr/>
              <a:t>11</a:t>
            </a:fld>
            <a:endParaRPr lang="en-US" altLang="ko-KR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8B74E3-8B66-49B3-B289-002BFD8BF096}" type="slidenum">
              <a:rPr lang="en-US" altLang="ko-KR" smtClean="0"/>
              <a:pPr/>
              <a:t>12</a:t>
            </a:fld>
            <a:endParaRPr lang="en-US" altLang="ko-KR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FB44CE-145D-485A-8D6A-D572E4C0A481}" type="slidenum">
              <a:rPr lang="en-US" altLang="ko-KR" smtClean="0"/>
              <a:pPr/>
              <a:t>13</a:t>
            </a:fld>
            <a:endParaRPr lang="en-US" altLang="ko-KR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DC00BD-6372-4AE8-9573-73ACA8012029}" type="slidenum">
              <a:rPr lang="en-US" altLang="ko-KR" smtClean="0"/>
              <a:pPr/>
              <a:t>14</a:t>
            </a:fld>
            <a:endParaRPr lang="en-US" altLang="ko-KR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5FB0FB-61D1-47ED-A703-3E8F0CF8F1FB}" type="slidenum">
              <a:rPr lang="en-US" altLang="ko-KR" smtClean="0"/>
              <a:pPr/>
              <a:t>15</a:t>
            </a:fld>
            <a:endParaRPr lang="en-US" altLang="ko-KR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1ABC91-299E-450C-8F96-C26D6EA16B07}" type="slidenum">
              <a:rPr lang="en-US" altLang="ko-KR" smtClean="0"/>
              <a:pPr/>
              <a:t>16</a:t>
            </a:fld>
            <a:endParaRPr lang="en-US" altLang="ko-KR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047319-D896-4636-B433-F47960B492E6}" type="slidenum">
              <a:rPr lang="en-US" altLang="ko-KR" smtClean="0"/>
              <a:pPr/>
              <a:t>17</a:t>
            </a:fld>
            <a:endParaRPr lang="en-US" altLang="ko-KR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098980-0F8F-4C51-BB24-C59547E98B2E}" type="slidenum">
              <a:rPr lang="en-US" altLang="ko-KR" smtClean="0"/>
              <a:pPr/>
              <a:t>18</a:t>
            </a:fld>
            <a:endParaRPr lang="en-US" altLang="ko-KR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098980-0F8F-4C51-BB24-C59547E98B2E}" type="slidenum">
              <a:rPr lang="en-US" altLang="ko-KR" smtClean="0"/>
              <a:pPr/>
              <a:t>19</a:t>
            </a:fld>
            <a:endParaRPr lang="en-US" altLang="ko-KR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098980-0F8F-4C51-BB24-C59547E98B2E}" type="slidenum">
              <a:rPr lang="en-US" altLang="ko-KR" smtClean="0"/>
              <a:pPr/>
              <a:t>20</a:t>
            </a:fld>
            <a:endParaRPr lang="en-US" altLang="ko-KR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098980-0F8F-4C51-BB24-C59547E98B2E}" type="slidenum">
              <a:rPr lang="en-US" altLang="ko-KR" smtClean="0"/>
              <a:pPr/>
              <a:t>21</a:t>
            </a:fld>
            <a:endParaRPr lang="en-US" altLang="ko-KR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098980-0F8F-4C51-BB24-C59547E98B2E}" type="slidenum">
              <a:rPr lang="en-US" altLang="ko-KR" smtClean="0"/>
              <a:pPr/>
              <a:t>22</a:t>
            </a:fld>
            <a:endParaRPr lang="en-US" altLang="ko-KR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098980-0F8F-4C51-BB24-C59547E98B2E}" type="slidenum">
              <a:rPr lang="en-US" altLang="ko-KR" smtClean="0"/>
              <a:pPr/>
              <a:t>23</a:t>
            </a:fld>
            <a:endParaRPr lang="en-US" altLang="ko-KR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098980-0F8F-4C51-BB24-C59547E98B2E}" type="slidenum">
              <a:rPr lang="en-US" altLang="ko-KR" smtClean="0"/>
              <a:pPr/>
              <a:t>24</a:t>
            </a:fld>
            <a:endParaRPr lang="en-US" altLang="ko-KR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58749"/>
            <a:fld id="{C54FF6E8-38B6-431C-A8EB-2694C341110B}" type="slidenum">
              <a:rPr lang="en-US" altLang="ko-KR" smtClean="0"/>
              <a:pPr defTabSz="958749"/>
              <a:t>25</a:t>
            </a:fld>
            <a:endParaRPr lang="en-US" altLang="ko-KR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1" y="4723700"/>
            <a:ext cx="5030018" cy="4475328"/>
          </a:xfrm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4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4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  <a:p>
            <a:pPr>
              <a:defRPr/>
            </a:pPr>
            <a:fld id="{42BEDA8A-1835-4FE9-9069-16CC3AAA7BC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4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4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  <a:p>
            <a:pPr>
              <a:defRPr/>
            </a:pPr>
            <a:fld id="{D48C3BE7-E7B7-4DE6-B879-CD8D088221E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4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4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  <a:p>
            <a:pPr>
              <a:defRPr/>
            </a:pPr>
            <a:fld id="{AB0EE0EC-4073-4235-8F1D-92551E44BC0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4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4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  <a:p>
            <a:pPr>
              <a:defRPr/>
            </a:pPr>
            <a:fld id="{CF0002A0-1F4C-41FB-9140-2469669CA68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4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4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  <a:p>
            <a:pPr>
              <a:defRPr/>
            </a:pPr>
            <a:fld id="{619CAFF1-A8FC-4EA1-ACFE-6784E696388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4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4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  <a:p>
            <a:pPr>
              <a:defRPr/>
            </a:pPr>
            <a:fld id="{BBEB6C98-C850-4E25-990E-DC3B602F839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4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4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  <a:p>
            <a:pPr>
              <a:defRPr/>
            </a:pPr>
            <a:fld id="{5A2893E3-3442-45EE-A05B-451A081F58D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4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4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  <a:p>
            <a:pPr>
              <a:defRPr/>
            </a:pPr>
            <a:fld id="{F5C49930-D65D-47E3-98D5-5DCB404D5A3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4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4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  <a:p>
            <a:pPr>
              <a:defRPr/>
            </a:pPr>
            <a:fld id="{D0AF6740-CBFA-4659-9BCB-E6C39277935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4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4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  <a:p>
            <a:pPr>
              <a:defRPr/>
            </a:pPr>
            <a:fld id="{30B12419-B82B-4CAB-A671-9601115EA30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404813"/>
            <a:ext cx="2057400" cy="572135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404813"/>
            <a:ext cx="6019800" cy="57213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4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4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  <a:p>
            <a:pPr>
              <a:defRPr/>
            </a:pPr>
            <a:fld id="{550BBA1E-1707-4E3E-995E-F9D88810B56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8135937" cy="6477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ko-KR" altLang="en-US" noProof="0" smtClean="0"/>
          </a:p>
        </p:txBody>
      </p:sp>
      <p:sp>
        <p:nvSpPr>
          <p:cNvPr id="4" name="Rectangle 4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4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4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  <a:p>
            <a:pPr>
              <a:defRPr/>
            </a:pPr>
            <a:fld id="{79F2EF24-7917-46ED-A380-FB7FC4880C6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8135937" cy="6477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4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4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  <a:p>
            <a:pPr>
              <a:defRPr/>
            </a:pPr>
            <a:fld id="{11963EBE-4414-4F5A-8CC2-A9CAE71E47C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13" name="Rectangle 4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68313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kumimoji="0" sz="1400" b="0"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2214" name="Rectangle 4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kumimoji="0" sz="1400" b="0"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2215" name="Rectangle 4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kumimoji="0" sz="1400" b="0"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  <a:p>
            <a:pPr>
              <a:defRPr/>
            </a:pPr>
            <a:fld id="{3F163CA3-F387-4848-8206-9D74B33D92F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32216" name="Rectangle 472"/>
          <p:cNvSpPr>
            <a:spLocks noChangeArrowheads="1"/>
          </p:cNvSpPr>
          <p:nvPr userDrawn="1"/>
        </p:nvSpPr>
        <p:spPr bwMode="auto">
          <a:xfrm>
            <a:off x="468313" y="1052513"/>
            <a:ext cx="8207375" cy="117475"/>
          </a:xfrm>
          <a:prstGeom prst="rect">
            <a:avLst/>
          </a:prstGeom>
          <a:gradFill rotWithShape="1">
            <a:gsLst>
              <a:gs pos="0">
                <a:srgbClr val="FFC979"/>
              </a:gs>
              <a:gs pos="100000">
                <a:srgbClr val="DE84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32217" name="Rectangle 473"/>
          <p:cNvSpPr>
            <a:spLocks noChangeArrowheads="1"/>
          </p:cNvSpPr>
          <p:nvPr userDrawn="1"/>
        </p:nvSpPr>
        <p:spPr bwMode="auto">
          <a:xfrm>
            <a:off x="468313" y="404813"/>
            <a:ext cx="8207375" cy="647700"/>
          </a:xfrm>
          <a:prstGeom prst="rect">
            <a:avLst/>
          </a:prstGeom>
          <a:gradFill rotWithShape="1">
            <a:gsLst>
              <a:gs pos="0">
                <a:srgbClr val="373D57"/>
              </a:gs>
              <a:gs pos="100000">
                <a:srgbClr val="8088AE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endParaRPr lang="ko-KR" altLang="ko-KR" sz="4400" b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2211" name="Rectangle 467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404813"/>
            <a:ext cx="813593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 </a:t>
            </a:r>
            <a:r>
              <a:rPr lang="ko-KR" altLang="en-US" smtClean="0"/>
              <a:t>마스터 제목 스타일 편집</a:t>
            </a:r>
          </a:p>
        </p:txBody>
      </p:sp>
      <p:sp>
        <p:nvSpPr>
          <p:cNvPr id="32302" name="Rectangle 558"/>
          <p:cNvSpPr>
            <a:spLocks noChangeArrowheads="1"/>
          </p:cNvSpPr>
          <p:nvPr userDrawn="1"/>
        </p:nvSpPr>
        <p:spPr bwMode="auto">
          <a:xfrm>
            <a:off x="468313" y="6308725"/>
            <a:ext cx="8207375" cy="144463"/>
          </a:xfrm>
          <a:prstGeom prst="rect">
            <a:avLst/>
          </a:prstGeom>
          <a:gradFill rotWithShape="1">
            <a:gsLst>
              <a:gs pos="0">
                <a:srgbClr val="373D57"/>
              </a:gs>
              <a:gs pos="100000">
                <a:srgbClr val="626C98"/>
              </a:gs>
            </a:gsLst>
            <a:lin ang="0" scaled="1"/>
          </a:gradFill>
          <a:ln w="254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200" b="1">
          <a:solidFill>
            <a:srgbClr val="F0F1F6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200" b="1">
          <a:solidFill>
            <a:srgbClr val="F0F1F6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  <a:cs typeface="Arial" charset="0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200" b="1">
          <a:solidFill>
            <a:srgbClr val="F0F1F6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  <a:cs typeface="Arial" charset="0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200" b="1">
          <a:solidFill>
            <a:srgbClr val="F0F1F6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  <a:cs typeface="Arial" charset="0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200" b="1">
          <a:solidFill>
            <a:srgbClr val="F0F1F6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  <a:cs typeface="Arial" charset="0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200" b="1">
          <a:solidFill>
            <a:srgbClr val="F0F1F6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  <a:cs typeface="Arial" charset="0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200" b="1">
          <a:solidFill>
            <a:srgbClr val="F0F1F6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  <a:cs typeface="Arial" charset="0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200" b="1">
          <a:solidFill>
            <a:srgbClr val="F0F1F6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  <a:cs typeface="Arial" charset="0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200" b="1">
          <a:solidFill>
            <a:srgbClr val="F0F1F6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  <a:cs typeface="Arial" charset="0"/>
        </a:defRPr>
      </a:lvl9pPr>
    </p:titleStyle>
    <p:bodyStyle>
      <a:lvl1pPr marL="447675" indent="-447675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±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889000" indent="-439738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 2" pitchFamily="18" charset="2"/>
        <a:buChar char="®"/>
        <a:defRPr kumimoji="1" sz="2800">
          <a:solidFill>
            <a:schemeClr val="tx1"/>
          </a:solidFill>
          <a:latin typeface="+mn-lt"/>
          <a:ea typeface="+mn-ea"/>
          <a:cs typeface="+mn-cs"/>
        </a:defRPr>
      </a:lvl2pPr>
      <a:lvl3pPr marL="1293813" indent="-403225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®"/>
        <a:defRPr kumimoji="1" sz="2400">
          <a:solidFill>
            <a:schemeClr val="tx1"/>
          </a:solidFill>
          <a:latin typeface="+mn-lt"/>
          <a:ea typeface="+mn-ea"/>
          <a:cs typeface="+mn-cs"/>
        </a:defRPr>
      </a:lvl3pPr>
      <a:lvl4pPr marL="1681163" indent="-385763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 2" pitchFamily="18" charset="2"/>
        <a:buChar char="®"/>
        <a:defRPr kumimoji="1" sz="2000">
          <a:solidFill>
            <a:schemeClr val="tx1"/>
          </a:solidFill>
          <a:latin typeface="+mn-lt"/>
          <a:ea typeface="+mn-ea"/>
          <a:cs typeface="+mn-cs"/>
        </a:defRPr>
      </a:lvl4pPr>
      <a:lvl5pPr marL="2070100" indent="-387350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®"/>
        <a:defRPr kumimoji="1" sz="2000">
          <a:solidFill>
            <a:schemeClr val="tx1"/>
          </a:solidFill>
          <a:latin typeface="+mn-lt"/>
          <a:ea typeface="+mn-ea"/>
          <a:cs typeface="+mn-cs"/>
        </a:defRPr>
      </a:lvl5pPr>
      <a:lvl6pPr marL="2527300" indent="-387350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®"/>
        <a:defRPr kumimoji="1" sz="2000">
          <a:solidFill>
            <a:schemeClr val="tx1"/>
          </a:solidFill>
          <a:latin typeface="+mn-lt"/>
          <a:ea typeface="+mn-ea"/>
          <a:cs typeface="+mn-cs"/>
        </a:defRPr>
      </a:lvl6pPr>
      <a:lvl7pPr marL="2984500" indent="-387350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®"/>
        <a:defRPr kumimoji="1" sz="2000">
          <a:solidFill>
            <a:schemeClr val="tx1"/>
          </a:solidFill>
          <a:latin typeface="+mn-lt"/>
          <a:ea typeface="+mn-ea"/>
          <a:cs typeface="+mn-cs"/>
        </a:defRPr>
      </a:lvl7pPr>
      <a:lvl8pPr marL="3441700" indent="-387350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®"/>
        <a:defRPr kumimoji="1" sz="2000">
          <a:solidFill>
            <a:schemeClr val="tx1"/>
          </a:solidFill>
          <a:latin typeface="+mn-lt"/>
          <a:ea typeface="+mn-ea"/>
          <a:cs typeface="+mn-cs"/>
        </a:defRPr>
      </a:lvl8pPr>
      <a:lvl9pPr marL="3898900" indent="-387350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®"/>
        <a:defRPr kumimoji="1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video" Target="file:///C:\Documents%20and%20Settings\ga\My%20Documents\GomEncoder\&#53664;&#53356;&#52968;&#48260;&#53552;.wmv" TargetMode="Externa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ga\My%20Documents\GomEncoder\C.G&#50976;&#52404;&#52964;&#54540;&#47553;%20&#46041;&#50689;&#49345;.wmv" TargetMode="External"/><Relationship Id="rId5" Type="http://schemas.openxmlformats.org/officeDocument/2006/relationships/image" Target="../media/image1.jpe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ga\&#48148;&#53461;%20&#54868;&#47732;\&#44368;&#50977;&#51088;&#47308;\HFF.wmv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.jpe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1" name="Rectangle 3"/>
          <p:cNvSpPr>
            <a:spLocks noChangeArrowheads="1"/>
          </p:cNvSpPr>
          <p:nvPr/>
        </p:nvSpPr>
        <p:spPr bwMode="auto">
          <a:xfrm>
            <a:off x="3132138" y="3068638"/>
            <a:ext cx="331311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tIns="0" bIns="0" anchor="ctr"/>
          <a:lstStyle/>
          <a:p>
            <a:pPr>
              <a:defRPr/>
            </a:pPr>
            <a:endParaRPr lang="en-US" altLang="ko-KR" sz="4400" dirty="0">
              <a:solidFill>
                <a:srgbClr val="808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6" name="Picture 21" descr="상용CI최종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6732240" y="548680"/>
            <a:ext cx="173177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8100000" sy="-23000" kx="800400" algn="br" rotWithShape="0">
              <a:schemeClr val="tx1">
                <a:lumMod val="50000"/>
                <a:lumOff val="50000"/>
                <a:alpha val="61000"/>
              </a:schemeClr>
            </a:outerShdw>
          </a:effectLst>
          <a:scene3d>
            <a:camera prst="orthographicFront"/>
            <a:lightRig rig="threePt" dir="t"/>
          </a:scene3d>
          <a:sp3d prstMaterial="dkEdge"/>
        </p:spPr>
      </p:pic>
      <p:sp>
        <p:nvSpPr>
          <p:cNvPr id="2" name="TextBox 1"/>
          <p:cNvSpPr txBox="1"/>
          <p:nvPr/>
        </p:nvSpPr>
        <p:spPr>
          <a:xfrm>
            <a:off x="755576" y="1729174"/>
            <a:ext cx="7346605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i="1" dirty="0" smtClean="0"/>
              <a:t>Introduction to</a:t>
            </a:r>
            <a:r>
              <a:rPr lang="en-US" altLang="ko-KR" sz="4800" dirty="0" smtClean="0"/>
              <a:t> </a:t>
            </a:r>
            <a:endParaRPr lang="ko-KR" altLang="en-US" sz="4800" dirty="0" smtClean="0"/>
          </a:p>
          <a:p>
            <a:r>
              <a:rPr lang="en-US" altLang="ko-KR" sz="4800" dirty="0" smtClean="0"/>
              <a:t>FLUID COPLING</a:t>
            </a:r>
            <a:endParaRPr lang="ko-KR" altLang="en-US" sz="4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슬라이드 번호 개체 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altLang="ko-KR" smtClean="0"/>
          </a:p>
          <a:p>
            <a:fld id="{612F9985-967D-4FE5-88B8-C91DE06D2C01}" type="slidenum">
              <a:rPr lang="en-US" altLang="ko-KR" smtClean="0"/>
              <a:pPr/>
              <a:t>2</a:t>
            </a:fld>
            <a:endParaRPr lang="en-US" altLang="ko-KR" smtClean="0"/>
          </a:p>
        </p:txBody>
      </p:sp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6122987" cy="57626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dirty="0" smtClean="0"/>
              <a:t> </a:t>
            </a:r>
            <a:r>
              <a:rPr lang="en-US" altLang="ko-KR" dirty="0" smtClean="0"/>
              <a:t>CONTENTS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en-US" altLang="ko-KR" dirty="0" smtClean="0"/>
              <a:t>FLUID COUPLING</a:t>
            </a:r>
            <a:endParaRPr lang="ko-KR" altLang="en-US" dirty="0" smtClean="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0" y="1550988"/>
            <a:ext cx="9144000" cy="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3077" name="Text Box 36"/>
          <p:cNvSpPr txBox="1">
            <a:spLocks noChangeArrowheads="1"/>
          </p:cNvSpPr>
          <p:nvPr/>
        </p:nvSpPr>
        <p:spPr bwMode="auto">
          <a:xfrm>
            <a:off x="827584" y="1268760"/>
            <a:ext cx="7389813" cy="489364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spcBef>
                <a:spcPct val="50000"/>
              </a:spcBef>
              <a:buClr>
                <a:srgbClr val="285000"/>
              </a:buClr>
              <a:buSzPct val="110000"/>
              <a:buFont typeface="Wingdings 2" pitchFamily="18" charset="2"/>
              <a:buAutoNum type="arabicPeriod"/>
            </a:pPr>
            <a:r>
              <a:rPr lang="ko-KR" altLang="en-US" sz="2400" dirty="0">
                <a:latin typeface="+mn-lt"/>
                <a:ea typeface="굴림체" pitchFamily="49" charset="-127"/>
              </a:rPr>
              <a:t> </a:t>
            </a:r>
            <a:r>
              <a:rPr lang="en-US" altLang="ko-KR" sz="2400" dirty="0" smtClean="0">
                <a:latin typeface="+mn-lt"/>
              </a:rPr>
              <a:t>B</a:t>
            </a:r>
            <a:r>
              <a:rPr lang="en-US" altLang="ko-KR" sz="2400" dirty="0" smtClean="0">
                <a:latin typeface="+mn-lt"/>
              </a:rPr>
              <a:t>asic Principle </a:t>
            </a:r>
            <a:endParaRPr lang="ko-KR" altLang="en-US" sz="2400" dirty="0">
              <a:latin typeface="+mn-lt"/>
              <a:ea typeface="굴림체" pitchFamily="49" charset="-127"/>
            </a:endParaRPr>
          </a:p>
          <a:p>
            <a:pPr marL="342900" indent="-342900" algn="l">
              <a:spcBef>
                <a:spcPct val="50000"/>
              </a:spcBef>
              <a:buClr>
                <a:srgbClr val="285000"/>
              </a:buClr>
              <a:buSzPct val="110000"/>
              <a:buFont typeface="Wingdings 2" pitchFamily="18" charset="2"/>
              <a:buAutoNum type="arabicPeriod"/>
            </a:pPr>
            <a:r>
              <a:rPr lang="en-US" altLang="ko-KR" sz="2400" dirty="0">
                <a:latin typeface="+mn-lt"/>
                <a:ea typeface="굴림체" pitchFamily="49" charset="-127"/>
              </a:rPr>
              <a:t> </a:t>
            </a:r>
            <a:r>
              <a:rPr lang="en-US" altLang="ko-KR" sz="2400" dirty="0" smtClean="0">
                <a:latin typeface="+mn-lt"/>
                <a:ea typeface="굴림" panose="020B0600000101010101" pitchFamily="50" charset="-127"/>
              </a:rPr>
              <a:t>Structure</a:t>
            </a:r>
            <a:endParaRPr lang="ko-KR" altLang="en-US" sz="2400" dirty="0">
              <a:latin typeface="+mn-lt"/>
              <a:ea typeface="굴림" panose="020B0600000101010101" pitchFamily="50" charset="-127"/>
            </a:endParaRPr>
          </a:p>
          <a:p>
            <a:pPr marL="342900" indent="-342900" algn="l">
              <a:spcBef>
                <a:spcPct val="50000"/>
              </a:spcBef>
              <a:buClr>
                <a:srgbClr val="285000"/>
              </a:buClr>
              <a:buSzPct val="110000"/>
              <a:buFont typeface="Wingdings 2" pitchFamily="18" charset="2"/>
              <a:buAutoNum type="arabicPeriod"/>
            </a:pPr>
            <a:r>
              <a:rPr lang="ko-KR" altLang="en-US" sz="2400" dirty="0">
                <a:latin typeface="+mn-lt"/>
                <a:ea typeface="굴림체" pitchFamily="49" charset="-127"/>
              </a:rPr>
              <a:t> </a:t>
            </a:r>
            <a:r>
              <a:rPr lang="en-US" altLang="ko-KR" sz="2400" dirty="0" smtClean="0">
                <a:latin typeface="+mn-lt"/>
                <a:ea typeface="+mn-ea"/>
              </a:rPr>
              <a:t>Feature</a:t>
            </a:r>
            <a:endParaRPr lang="en-US" altLang="ko-KR" sz="2400" dirty="0">
              <a:latin typeface="+mn-lt"/>
              <a:ea typeface="+mn-ea"/>
            </a:endParaRPr>
          </a:p>
          <a:p>
            <a:pPr marL="342900" indent="-342900" algn="l">
              <a:spcBef>
                <a:spcPct val="50000"/>
              </a:spcBef>
              <a:buClr>
                <a:srgbClr val="285000"/>
              </a:buClr>
              <a:buSzPct val="110000"/>
              <a:buFont typeface="Wingdings 2" pitchFamily="18" charset="2"/>
              <a:buAutoNum type="arabicPeriod"/>
            </a:pPr>
            <a:r>
              <a:rPr lang="ko-KR" altLang="en-US" sz="2400" dirty="0">
                <a:latin typeface="+mn-lt"/>
                <a:ea typeface="굴림체" pitchFamily="49" charset="-127"/>
              </a:rPr>
              <a:t> </a:t>
            </a:r>
            <a:r>
              <a:rPr lang="en-US" altLang="ko-KR" sz="2400" dirty="0">
                <a:latin typeface="+mn-lt"/>
                <a:ea typeface="굴림체" pitchFamily="49" charset="-127"/>
              </a:rPr>
              <a:t>O</a:t>
            </a:r>
            <a:r>
              <a:rPr lang="en-US" altLang="ko-KR" sz="2400" dirty="0" smtClean="0"/>
              <a:t>peration Principle </a:t>
            </a:r>
            <a:endParaRPr lang="ko-KR" altLang="en-US" sz="2400" dirty="0">
              <a:latin typeface="+mn-lt"/>
              <a:ea typeface="굴림체" pitchFamily="49" charset="-127"/>
            </a:endParaRPr>
          </a:p>
          <a:p>
            <a:pPr marL="342900" indent="-342900" algn="l">
              <a:spcBef>
                <a:spcPct val="50000"/>
              </a:spcBef>
              <a:buClr>
                <a:srgbClr val="285000"/>
              </a:buClr>
              <a:buSzPct val="110000"/>
              <a:buFont typeface="Wingdings 2" pitchFamily="18" charset="2"/>
              <a:buAutoNum type="arabicPeriod"/>
            </a:pPr>
            <a:r>
              <a:rPr lang="ko-KR" altLang="en-US" sz="2400" dirty="0">
                <a:latin typeface="+mn-lt"/>
                <a:ea typeface="굴림체" pitchFamily="49" charset="-127"/>
              </a:rPr>
              <a:t> </a:t>
            </a:r>
            <a:r>
              <a:rPr lang="en-US" altLang="ko-KR" sz="2400" dirty="0" smtClean="0">
                <a:latin typeface="+mn-lt"/>
                <a:ea typeface="굴림체" pitchFamily="49" charset="-127"/>
              </a:rPr>
              <a:t>Installation Method</a:t>
            </a:r>
            <a:endParaRPr lang="en-US" altLang="ko-KR" sz="2400" dirty="0">
              <a:latin typeface="+mn-lt"/>
              <a:ea typeface="굴림체" pitchFamily="49" charset="-127"/>
            </a:endParaRPr>
          </a:p>
          <a:p>
            <a:pPr marL="342900" indent="-342900" algn="l">
              <a:spcBef>
                <a:spcPct val="50000"/>
              </a:spcBef>
              <a:buClr>
                <a:srgbClr val="285000"/>
              </a:buClr>
              <a:buSzPct val="110000"/>
              <a:buFont typeface="Wingdings 2" pitchFamily="18" charset="2"/>
              <a:buAutoNum type="arabicPeriod"/>
            </a:pPr>
            <a:r>
              <a:rPr lang="en-US" altLang="ko-KR" sz="2400" dirty="0">
                <a:latin typeface="+mn-lt"/>
                <a:ea typeface="굴림체" pitchFamily="49" charset="-127"/>
              </a:rPr>
              <a:t> </a:t>
            </a:r>
            <a:r>
              <a:rPr lang="en-US" altLang="ko-KR" sz="2400" dirty="0" smtClean="0">
                <a:latin typeface="+mn-lt"/>
                <a:ea typeface="굴림체" pitchFamily="49" charset="-127"/>
              </a:rPr>
              <a:t>Disassemble Method </a:t>
            </a:r>
            <a:endParaRPr lang="en-US" altLang="ko-KR" sz="2400" dirty="0">
              <a:latin typeface="+mn-lt"/>
              <a:ea typeface="굴림체" pitchFamily="49" charset="-127"/>
            </a:endParaRPr>
          </a:p>
          <a:p>
            <a:pPr marL="342900" indent="-342900" algn="l">
              <a:spcBef>
                <a:spcPct val="50000"/>
              </a:spcBef>
              <a:buClr>
                <a:srgbClr val="285000"/>
              </a:buClr>
              <a:buSzPct val="110000"/>
              <a:buFont typeface="Wingdings 2" pitchFamily="18" charset="2"/>
              <a:buAutoNum type="arabicPeriod"/>
            </a:pPr>
            <a:r>
              <a:rPr lang="en-US" altLang="ko-KR" sz="2400" dirty="0">
                <a:latin typeface="+mn-lt"/>
                <a:ea typeface="굴림체" pitchFamily="49" charset="-127"/>
              </a:rPr>
              <a:t> </a:t>
            </a:r>
            <a:r>
              <a:rPr lang="en-US" altLang="ko-KR" sz="2400" dirty="0" smtClean="0">
                <a:latin typeface="+mn-lt"/>
                <a:ea typeface="굴림체" pitchFamily="49" charset="-127"/>
              </a:rPr>
              <a:t>Operation &amp; Maintenance Manual</a:t>
            </a:r>
          </a:p>
          <a:p>
            <a:pPr marL="342900" indent="-342900" algn="l">
              <a:spcBef>
                <a:spcPct val="50000"/>
              </a:spcBef>
              <a:buClr>
                <a:srgbClr val="285000"/>
              </a:buClr>
              <a:buSzPct val="110000"/>
              <a:buFont typeface="Wingdings 2" pitchFamily="18" charset="2"/>
              <a:buAutoNum type="arabicPeriod"/>
            </a:pPr>
            <a:r>
              <a:rPr lang="ko-KR" altLang="en-US" sz="2400" dirty="0" smtClean="0">
                <a:latin typeface="+mn-lt"/>
                <a:ea typeface="굴림체" pitchFamily="49" charset="-127"/>
              </a:rPr>
              <a:t> </a:t>
            </a:r>
            <a:r>
              <a:rPr lang="en-US" altLang="ko-KR" sz="2400" dirty="0" smtClean="0">
                <a:latin typeface="+mn-lt"/>
                <a:ea typeface="굴림체" pitchFamily="49" charset="-127"/>
              </a:rPr>
              <a:t>Trouble Reason </a:t>
            </a:r>
            <a:r>
              <a:rPr lang="en-US" altLang="ko-KR" sz="2400" dirty="0">
                <a:latin typeface="+mn-lt"/>
                <a:ea typeface="굴림체" pitchFamily="49" charset="-127"/>
              </a:rPr>
              <a:t>&amp;  </a:t>
            </a:r>
            <a:r>
              <a:rPr lang="en-US" altLang="ko-KR" sz="2400" dirty="0" smtClean="0">
                <a:latin typeface="+mn-lt"/>
                <a:ea typeface="굴림체" pitchFamily="49" charset="-127"/>
              </a:rPr>
              <a:t>Countermeasure </a:t>
            </a:r>
            <a:endParaRPr lang="en-US" altLang="ko-KR" sz="2400" dirty="0">
              <a:latin typeface="+mn-lt"/>
              <a:ea typeface="굴림체" pitchFamily="49" charset="-127"/>
            </a:endParaRPr>
          </a:p>
          <a:p>
            <a:pPr marL="342900" indent="-342900" algn="l">
              <a:spcBef>
                <a:spcPct val="50000"/>
              </a:spcBef>
              <a:buClr>
                <a:srgbClr val="285000"/>
              </a:buClr>
              <a:buSzPct val="110000"/>
              <a:buFont typeface="Wingdings 2" pitchFamily="18" charset="2"/>
              <a:buAutoNum type="arabicPeriod"/>
            </a:pPr>
            <a:r>
              <a:rPr lang="en-US" altLang="ko-KR" sz="2400" dirty="0">
                <a:latin typeface="+mn-lt"/>
                <a:ea typeface="굴림체" pitchFamily="49" charset="-127"/>
              </a:rPr>
              <a:t> </a:t>
            </a:r>
            <a:r>
              <a:rPr lang="en-US" altLang="ko-KR" sz="2400" dirty="0" smtClean="0">
                <a:latin typeface="+mn-lt"/>
                <a:ea typeface="굴림체" pitchFamily="49" charset="-127"/>
              </a:rPr>
              <a:t>Installed Photos </a:t>
            </a:r>
            <a:endParaRPr lang="en-US" altLang="ko-KR" sz="2400" dirty="0">
              <a:latin typeface="+mn-lt"/>
              <a:ea typeface="굴림체" pitchFamily="49" charset="-127"/>
            </a:endParaRPr>
          </a:p>
        </p:txBody>
      </p:sp>
      <p:pic>
        <p:nvPicPr>
          <p:cNvPr id="8" name="Picture 21" descr="상용CI최종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6732240" y="548680"/>
            <a:ext cx="173177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8100000" sy="-23000" kx="800400" algn="br" rotWithShape="0">
              <a:schemeClr val="tx1">
                <a:lumMod val="50000"/>
                <a:lumOff val="50000"/>
                <a:alpha val="61000"/>
              </a:schemeClr>
            </a:outerShdw>
          </a:effectLst>
          <a:scene3d>
            <a:camera prst="orthographicFront"/>
            <a:lightRig rig="threePt" dir="t"/>
          </a:scene3d>
          <a:sp3d prstMaterial="dkEdge"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슬라이드 번호 개체 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altLang="ko-KR" smtClean="0"/>
          </a:p>
          <a:p>
            <a:fld id="{0D2AB248-D802-4781-B8FD-8AAE49CEFC95}" type="slidenum">
              <a:rPr lang="en-US" altLang="ko-KR" smtClean="0"/>
              <a:pPr/>
              <a:t>3</a:t>
            </a:fld>
            <a:endParaRPr lang="en-US" altLang="ko-KR" smtClean="0"/>
          </a:p>
        </p:txBody>
      </p:sp>
      <p:sp>
        <p:nvSpPr>
          <p:cNvPr id="406530" name="Rectangle 2"/>
          <p:cNvSpPr>
            <a:spLocks noGrp="1" noChangeArrowheads="1"/>
          </p:cNvSpPr>
          <p:nvPr>
            <p:ph type="title"/>
          </p:nvPr>
        </p:nvSpPr>
        <p:spPr>
          <a:xfrm>
            <a:off x="822325" y="404813"/>
            <a:ext cx="7759700" cy="6477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dirty="0" smtClean="0"/>
              <a:t>1</a:t>
            </a:r>
            <a:r>
              <a:rPr lang="en-US" altLang="ko-KR" dirty="0" smtClean="0"/>
              <a:t>. </a:t>
            </a:r>
            <a:r>
              <a:rPr lang="en-US" altLang="ko-KR" dirty="0" smtClean="0"/>
              <a:t>Basic Principle</a:t>
            </a:r>
            <a:endParaRPr lang="ko-KR" altLang="en-US" sz="2400" dirty="0" smtClean="0"/>
          </a:p>
        </p:txBody>
      </p:sp>
      <p:sp>
        <p:nvSpPr>
          <p:cNvPr id="4100" name="Rectangle 3"/>
          <p:cNvSpPr>
            <a:spLocks noChangeArrowheads="1"/>
          </p:cNvSpPr>
          <p:nvPr/>
        </p:nvSpPr>
        <p:spPr bwMode="auto">
          <a:xfrm>
            <a:off x="0" y="1700808"/>
            <a:ext cx="5795963" cy="4967514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l">
              <a:defRPr/>
            </a:pPr>
            <a:r>
              <a:rPr lang="en-US" altLang="ko-KR" sz="1800" b="0" dirty="0">
                <a:solidFill>
                  <a:srgbClr val="007400"/>
                </a:solidFill>
                <a:latin typeface="HY헤드라인M" pitchFamily="18" charset="-127"/>
                <a:ea typeface="HY헤드라인M" pitchFamily="18" charset="-127"/>
              </a:rPr>
              <a:t>     1) </a:t>
            </a:r>
            <a:r>
              <a:rPr lang="en-US" altLang="ko-KR" sz="1800" b="0" dirty="0">
                <a:solidFill>
                  <a:srgbClr val="007400"/>
                </a:solidFill>
                <a:latin typeface="HY헤드라인M" pitchFamily="18" charset="-127"/>
                <a:ea typeface="HY헤드라인M" pitchFamily="18" charset="-127"/>
              </a:rPr>
              <a:t>Fluid couplings are developed by Dr. </a:t>
            </a:r>
            <a:r>
              <a:rPr lang="ko-KR" altLang="en-US" sz="1800" b="0" dirty="0" err="1">
                <a:solidFill>
                  <a:srgbClr val="007400"/>
                </a:solidFill>
                <a:latin typeface="HY헤드라인M" pitchFamily="18" charset="-127"/>
                <a:ea typeface="HY헤드라인M" pitchFamily="18" charset="-127"/>
              </a:rPr>
              <a:t>훼팅거</a:t>
            </a:r>
            <a:r>
              <a:rPr lang="ko-KR" altLang="en-US" sz="1800" b="0" dirty="0">
                <a:solidFill>
                  <a:srgbClr val="0074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800" b="0" dirty="0">
                <a:solidFill>
                  <a:srgbClr val="007400"/>
                </a:solidFill>
                <a:latin typeface="HY헤드라인M" pitchFamily="18" charset="-127"/>
                <a:ea typeface="HY헤드라인M" pitchFamily="18" charset="-127"/>
              </a:rPr>
              <a:t>at 1905 in German</a:t>
            </a:r>
            <a:r>
              <a:rPr lang="en-US" altLang="ko-KR" sz="1800" b="0" dirty="0" smtClean="0">
                <a:solidFill>
                  <a:srgbClr val="007400"/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 marL="457200" indent="-457200" algn="l">
              <a:defRPr/>
            </a:pPr>
            <a:r>
              <a:rPr lang="ko-KR" altLang="en-US" sz="18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      </a:t>
            </a:r>
            <a:r>
              <a:rPr lang="en-US" altLang="ko-KR" sz="18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en-US" altLang="ko-KR" sz="18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Refer </a:t>
            </a:r>
            <a:r>
              <a:rPr lang="en-US" altLang="ko-KR" sz="1800" b="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to Figure 1. </a:t>
            </a:r>
          </a:p>
          <a:p>
            <a:pPr marL="457200" indent="-457200" algn="l">
              <a:defRPr/>
            </a:pPr>
            <a:r>
              <a:rPr lang="en-US" altLang="ko-KR" sz="18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      Two </a:t>
            </a:r>
            <a:r>
              <a:rPr lang="en-US" altLang="ko-KR" sz="1800" b="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fans are facing each other and when one fan is operating, the other fan is turning. </a:t>
            </a:r>
            <a:endParaRPr lang="en-US" altLang="ko-KR" sz="1800" b="0" dirty="0" smtClean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457200" indent="-457200" algn="l">
              <a:defRPr/>
            </a:pPr>
            <a:endParaRPr lang="en-US" altLang="ko-KR" sz="1800" b="0" dirty="0" smtClean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457200" indent="-457200" algn="l">
              <a:defRPr/>
            </a:pPr>
            <a:r>
              <a:rPr lang="en-US" altLang="ko-KR" sz="18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      - Refer </a:t>
            </a:r>
            <a:r>
              <a:rPr lang="en-US" altLang="ko-KR" sz="1800" b="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to Figure </a:t>
            </a:r>
            <a:r>
              <a:rPr lang="en-US" altLang="ko-KR" sz="18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2.</a:t>
            </a:r>
          </a:p>
          <a:p>
            <a:pPr marL="457200" indent="-457200" algn="l">
              <a:defRPr/>
            </a:pPr>
            <a:r>
              <a:rPr lang="en-US" altLang="ko-KR" sz="18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      The </a:t>
            </a:r>
            <a:r>
              <a:rPr lang="en-US" altLang="ko-KR" sz="1800" b="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impellers are attached to the input side are arranged to face each other. </a:t>
            </a:r>
          </a:p>
          <a:p>
            <a:pPr marL="457200" indent="-457200" algn="l">
              <a:defRPr/>
            </a:pPr>
            <a:r>
              <a:rPr lang="ko-KR" altLang="en-US" sz="18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      </a:t>
            </a:r>
            <a:r>
              <a:rPr lang="en-US" altLang="ko-KR" sz="18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Fills </a:t>
            </a:r>
            <a:r>
              <a:rPr lang="en-US" altLang="ko-KR" sz="1800" b="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the interior has a certain amount of oil as the power transmission medium. </a:t>
            </a:r>
            <a:endParaRPr lang="en-US" altLang="ko-KR" sz="1800" b="0" dirty="0" smtClean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457200" indent="-457200" algn="l">
              <a:defRPr/>
            </a:pPr>
            <a:r>
              <a:rPr lang="en-US" altLang="ko-KR" sz="18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      The </a:t>
            </a:r>
            <a:r>
              <a:rPr lang="en-US" altLang="ko-KR" sz="1800" b="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spinning impeller attached to the input side, the oil therein is a collision of the outer impeller wings by centrifugal force, and the kinetic energy is </a:t>
            </a:r>
            <a:r>
              <a:rPr lang="en-US" altLang="ko-KR" sz="1800" b="0" dirty="0" err="1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transfered</a:t>
            </a:r>
            <a:r>
              <a:rPr lang="en-US" altLang="ko-KR" sz="1800" b="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  <a:endParaRPr lang="en-US" altLang="ko-KR" sz="1800" b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l">
              <a:defRPr/>
            </a:pPr>
            <a:endParaRPr lang="en-US" altLang="ko-KR" sz="1800" b="0" dirty="0">
              <a:solidFill>
                <a:srgbClr val="0074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101" name="Picture 4" descr="quick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525" y="1844675"/>
            <a:ext cx="2828925" cy="172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6533" name="Rectangle 5"/>
          <p:cNvSpPr>
            <a:spLocks noChangeArrowheads="1"/>
          </p:cNvSpPr>
          <p:nvPr/>
        </p:nvSpPr>
        <p:spPr bwMode="auto">
          <a:xfrm>
            <a:off x="827088" y="1124992"/>
            <a:ext cx="4032944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2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</a:t>
            </a:r>
            <a:r>
              <a:rPr lang="en-US" altLang="ko-KR" sz="3200" b="0" dirty="0">
                <a:solidFill>
                  <a:srgbClr val="F0F1F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400" b="0" dirty="0" smtClean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Basic Principle</a:t>
            </a:r>
            <a:endParaRPr lang="ko-KR" altLang="en-US" sz="24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103" name="Picture 6" descr="esco_img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1863" y="3933825"/>
            <a:ext cx="2305050" cy="204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7885113" y="3429000"/>
            <a:ext cx="647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000" b="0" dirty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&lt;</a:t>
            </a:r>
            <a:r>
              <a:rPr lang="ko-KR" altLang="en-US" sz="1000" b="0" dirty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그림</a:t>
            </a:r>
            <a:r>
              <a:rPr lang="en-US" altLang="ko-KR" sz="1000" b="0" dirty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1&gt;</a:t>
            </a:r>
            <a:endParaRPr lang="ko-KR" altLang="en-US" sz="1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7812088" y="5876925"/>
            <a:ext cx="647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000" b="0" dirty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&lt;</a:t>
            </a:r>
            <a:r>
              <a:rPr lang="ko-KR" altLang="en-US" sz="1000" b="0" dirty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그림</a:t>
            </a:r>
            <a:r>
              <a:rPr lang="en-US" altLang="ko-KR" sz="1000" b="0" dirty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2&gt;</a:t>
            </a:r>
            <a:endParaRPr lang="ko-KR" altLang="en-US" sz="1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2" name="Picture 21" descr="상용CI최종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6732240" y="548680"/>
            <a:ext cx="173177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8100000" sy="-23000" kx="800400" algn="br" rotWithShape="0">
              <a:schemeClr val="tx1">
                <a:lumMod val="50000"/>
                <a:lumOff val="50000"/>
                <a:alpha val="61000"/>
              </a:schemeClr>
            </a:outerShdw>
          </a:effectLst>
          <a:scene3d>
            <a:camera prst="orthographicFront"/>
            <a:lightRig rig="threePt" dir="t"/>
          </a:scene3d>
          <a:sp3d prstMaterial="dkEdge"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슬라이드 번호 개체 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altLang="ko-KR" smtClean="0"/>
          </a:p>
          <a:p>
            <a:fld id="{B4EF16A8-E406-4D06-A4D0-ECDA9603AD93}" type="slidenum">
              <a:rPr lang="en-US" altLang="ko-KR" smtClean="0"/>
              <a:pPr/>
              <a:t>4</a:t>
            </a:fld>
            <a:endParaRPr lang="en-US" altLang="ko-KR" smtClean="0"/>
          </a:p>
        </p:txBody>
      </p:sp>
      <p:sp>
        <p:nvSpPr>
          <p:cNvPr id="406530" name="Rectangle 2"/>
          <p:cNvSpPr>
            <a:spLocks noGrp="1" noChangeArrowheads="1"/>
          </p:cNvSpPr>
          <p:nvPr>
            <p:ph type="title"/>
          </p:nvPr>
        </p:nvSpPr>
        <p:spPr>
          <a:xfrm>
            <a:off x="822325" y="404813"/>
            <a:ext cx="7759700" cy="6477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dirty="0" smtClean="0"/>
              <a:t>1</a:t>
            </a:r>
            <a:r>
              <a:rPr lang="en-US" altLang="ko-KR" dirty="0"/>
              <a:t>. Basic Principle</a:t>
            </a:r>
            <a:endParaRPr lang="ko-KR" altLang="en-US" sz="2400" dirty="0" smtClean="0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323850" y="1988840"/>
            <a:ext cx="5543550" cy="4358116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l"/>
            <a:r>
              <a:rPr lang="en-US" altLang="ko-KR" sz="1800" b="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Since the power delivered by only the </a:t>
            </a:r>
            <a:r>
              <a:rPr lang="en-US" altLang="ko-KR" sz="18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oil</a:t>
            </a:r>
          </a:p>
          <a:p>
            <a:pPr marL="457200" indent="-457200" algn="l"/>
            <a:r>
              <a:rPr lang="en-US" altLang="ko-KR" sz="18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without </a:t>
            </a:r>
            <a:r>
              <a:rPr lang="en-US" altLang="ko-KR" sz="1800" b="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mechanical combination. so It does </a:t>
            </a:r>
            <a:r>
              <a:rPr lang="en-US" altLang="ko-KR" sz="18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not</a:t>
            </a:r>
          </a:p>
          <a:p>
            <a:pPr marL="457200" indent="-457200" algn="l"/>
            <a:r>
              <a:rPr lang="en-US" altLang="ko-KR" sz="18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occur </a:t>
            </a:r>
            <a:r>
              <a:rPr lang="en-US" altLang="ko-KR" sz="1800" b="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abrasion. </a:t>
            </a:r>
            <a:endParaRPr lang="en-US" altLang="ko-KR" sz="1800" b="0" dirty="0" smtClean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457200" indent="-457200" algn="l"/>
            <a:r>
              <a:rPr lang="en-US" altLang="ko-KR" sz="18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The </a:t>
            </a:r>
            <a:r>
              <a:rPr lang="en-US" altLang="ko-KR" sz="1800" b="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transfer torque is determined by speed </a:t>
            </a:r>
            <a:r>
              <a:rPr lang="en-US" altLang="ko-KR" sz="18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of</a:t>
            </a:r>
          </a:p>
          <a:p>
            <a:pPr marL="457200" indent="-457200" algn="l"/>
            <a:r>
              <a:rPr lang="en-US" altLang="ko-KR" sz="18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input </a:t>
            </a:r>
            <a:r>
              <a:rPr lang="en-US" altLang="ko-KR" sz="1800" b="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side, oil amount and circuit's diameter.  </a:t>
            </a:r>
            <a:endParaRPr lang="en-US" altLang="ko-KR" sz="1800" b="0" dirty="0" smtClean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457200" indent="-457200" algn="l"/>
            <a:endParaRPr lang="en-US" altLang="ko-KR" sz="1800" b="0" dirty="0" smtClean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457200" indent="-457200" algn="l"/>
            <a:r>
              <a:rPr lang="en-US" altLang="ko-KR" sz="18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Slip </a:t>
            </a:r>
            <a:r>
              <a:rPr lang="en-US" altLang="ko-KR" sz="1800" b="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occurrence is essential to functioning </a:t>
            </a:r>
            <a:r>
              <a:rPr lang="en-US" altLang="ko-KR" sz="18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of</a:t>
            </a:r>
          </a:p>
          <a:p>
            <a:pPr marL="457200" indent="-457200" algn="l"/>
            <a:r>
              <a:rPr lang="en-US" altLang="ko-KR" sz="18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the </a:t>
            </a:r>
            <a:r>
              <a:rPr lang="en-US" altLang="ko-KR" sz="1800" b="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fluid, and can not be a power </a:t>
            </a:r>
            <a:r>
              <a:rPr lang="en-US" altLang="ko-KR" sz="18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transmission</a:t>
            </a:r>
          </a:p>
          <a:p>
            <a:pPr marL="457200" indent="-457200" algn="l"/>
            <a:r>
              <a:rPr lang="en-US" altLang="ko-KR" sz="18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without </a:t>
            </a:r>
            <a:r>
              <a:rPr lang="en-US" altLang="ko-KR" sz="1800" b="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slip.</a:t>
            </a:r>
          </a:p>
          <a:p>
            <a:pPr marL="457200" indent="-457200" algn="l"/>
            <a:endParaRPr lang="en-US" altLang="ko-KR" sz="1800" b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457200" indent="-457200" algn="l"/>
            <a:endParaRPr lang="en-US" altLang="ko-KR" sz="1800" b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457200" indent="-457200" algn="l"/>
            <a:endParaRPr lang="en-US" altLang="ko-KR" sz="1800" b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457200" indent="-457200" algn="l"/>
            <a:r>
              <a:rPr lang="ko-KR" altLang="en-US" sz="1800" b="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       </a:t>
            </a:r>
            <a:r>
              <a:rPr lang="en-US" altLang="ko-KR" sz="1800" b="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Apply in Slip rate 1.5%~ 6% range.</a:t>
            </a:r>
            <a:endParaRPr lang="en-US" altLang="ko-KR" sz="1800" b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5125" name="Picture 4" descr="quick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525" y="1844675"/>
            <a:ext cx="2828925" cy="172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6533" name="Rectangle 5"/>
          <p:cNvSpPr>
            <a:spLocks noChangeArrowheads="1"/>
          </p:cNvSpPr>
          <p:nvPr/>
        </p:nvSpPr>
        <p:spPr bwMode="auto">
          <a:xfrm>
            <a:off x="827088" y="1268760"/>
            <a:ext cx="417671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2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</a:t>
            </a:r>
            <a:r>
              <a:rPr lang="en-US" altLang="ko-KR" sz="3200" b="0" dirty="0">
                <a:solidFill>
                  <a:srgbClr val="F0F1F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400" b="0" dirty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Basic Principle</a:t>
            </a:r>
            <a:endParaRPr lang="ko-KR" altLang="en-US" sz="24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5127" name="Picture 6" descr="esco_img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1863" y="3933825"/>
            <a:ext cx="2305050" cy="204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8" name="Rectangle 3"/>
          <p:cNvSpPr>
            <a:spLocks noChangeArrowheads="1"/>
          </p:cNvSpPr>
          <p:nvPr/>
        </p:nvSpPr>
        <p:spPr bwMode="auto">
          <a:xfrm>
            <a:off x="2051050" y="5013325"/>
            <a:ext cx="3529062" cy="369332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l"/>
            <a:r>
              <a:rPr lang="en-US" altLang="ko-KR" sz="1800" b="0" dirty="0" smtClean="0">
                <a:latin typeface="HY헤드라인M" pitchFamily="18" charset="-127"/>
                <a:ea typeface="HY헤드라인M" pitchFamily="18" charset="-127"/>
              </a:rPr>
              <a:t>Input speed</a:t>
            </a:r>
            <a:r>
              <a:rPr lang="en-US" altLang="ko-KR" sz="1800" b="0" dirty="0" smtClean="0">
                <a:latin typeface="HY헤드라인M" pitchFamily="18" charset="-127"/>
                <a:ea typeface="HY헤드라인M" pitchFamily="18" charset="-127"/>
              </a:rPr>
              <a:t>–</a:t>
            </a:r>
            <a:r>
              <a:rPr lang="en-US" altLang="ko-KR" sz="1800" b="0" dirty="0" smtClean="0">
                <a:latin typeface="HY헤드라인M" pitchFamily="18" charset="-127"/>
                <a:ea typeface="HY헤드라인M" pitchFamily="18" charset="-127"/>
              </a:rPr>
              <a:t>Output</a:t>
            </a:r>
            <a:r>
              <a:rPr lang="ko-KR" altLang="en-US" sz="1800" b="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800" b="0" dirty="0" smtClean="0">
                <a:latin typeface="HY헤드라인M" pitchFamily="18" charset="-127"/>
                <a:ea typeface="HY헤드라인M" pitchFamily="18" charset="-127"/>
              </a:rPr>
              <a:t>speed</a:t>
            </a:r>
            <a:endParaRPr lang="en-US" altLang="ko-KR" sz="1800" b="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129" name="Rectangle 3"/>
          <p:cNvSpPr>
            <a:spLocks noChangeArrowheads="1"/>
          </p:cNvSpPr>
          <p:nvPr/>
        </p:nvSpPr>
        <p:spPr bwMode="auto">
          <a:xfrm>
            <a:off x="2627313" y="5445125"/>
            <a:ext cx="1584325" cy="369332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l"/>
            <a:r>
              <a:rPr lang="en-US" altLang="ko-KR" sz="1800" b="0" dirty="0" smtClean="0">
                <a:latin typeface="HY헤드라인M" pitchFamily="18" charset="-127"/>
                <a:ea typeface="HY헤드라인M" pitchFamily="18" charset="-127"/>
              </a:rPr>
              <a:t>Input speed</a:t>
            </a:r>
            <a:r>
              <a:rPr lang="ko-KR" altLang="en-US" sz="1800" b="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1800" b="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130" name="Rectangle 3"/>
          <p:cNvSpPr>
            <a:spLocks noChangeArrowheads="1"/>
          </p:cNvSpPr>
          <p:nvPr/>
        </p:nvSpPr>
        <p:spPr bwMode="auto">
          <a:xfrm>
            <a:off x="395536" y="5229225"/>
            <a:ext cx="2016224" cy="369332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l"/>
            <a:r>
              <a:rPr lang="en-US" altLang="ko-KR" sz="1800" b="0" dirty="0" smtClean="0">
                <a:latin typeface="HY헤드라인M" pitchFamily="18" charset="-127"/>
                <a:ea typeface="HY헤드라인M" pitchFamily="18" charset="-127"/>
              </a:rPr>
              <a:t>Slip rate</a:t>
            </a:r>
            <a:r>
              <a:rPr lang="en-US" altLang="ko-KR" sz="1800" b="0" dirty="0" smtClean="0">
                <a:latin typeface="HY헤드라인M" pitchFamily="18" charset="-127"/>
                <a:ea typeface="HY헤드라인M" pitchFamily="18" charset="-127"/>
              </a:rPr>
              <a:t>(%) </a:t>
            </a:r>
            <a:r>
              <a:rPr lang="en-US" altLang="ko-KR" sz="1800" b="0" dirty="0">
                <a:latin typeface="HY헤드라인M" pitchFamily="18" charset="-127"/>
                <a:ea typeface="HY헤드라인M" pitchFamily="18" charset="-127"/>
              </a:rPr>
              <a:t>=</a:t>
            </a:r>
          </a:p>
        </p:txBody>
      </p:sp>
      <p:sp>
        <p:nvSpPr>
          <p:cNvPr id="5131" name="Rectangle 3"/>
          <p:cNvSpPr>
            <a:spLocks noChangeArrowheads="1"/>
          </p:cNvSpPr>
          <p:nvPr/>
        </p:nvSpPr>
        <p:spPr bwMode="auto">
          <a:xfrm>
            <a:off x="5003800" y="5229225"/>
            <a:ext cx="1008063" cy="40005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l"/>
            <a:r>
              <a:rPr lang="en-US" altLang="ko-KR" sz="2000" b="0">
                <a:latin typeface="HY헤드라인M" pitchFamily="18" charset="-127"/>
                <a:ea typeface="HY헤드라인M" pitchFamily="18" charset="-127"/>
              </a:rPr>
              <a:t>X 100</a:t>
            </a:r>
          </a:p>
        </p:txBody>
      </p:sp>
      <p:cxnSp>
        <p:nvCxnSpPr>
          <p:cNvPr id="5132" name="직선 연결선 13"/>
          <p:cNvCxnSpPr>
            <a:cxnSpLocks noChangeShapeType="1"/>
          </p:cNvCxnSpPr>
          <p:nvPr/>
        </p:nvCxnSpPr>
        <p:spPr bwMode="auto">
          <a:xfrm>
            <a:off x="2124075" y="5445125"/>
            <a:ext cx="2879725" cy="0"/>
          </a:xfrm>
          <a:prstGeom prst="lin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7885113" y="3429000"/>
            <a:ext cx="647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000" b="0" dirty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&lt;</a:t>
            </a:r>
            <a:r>
              <a:rPr lang="ko-KR" altLang="en-US" sz="1000" b="0" dirty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그림</a:t>
            </a:r>
            <a:r>
              <a:rPr lang="en-US" altLang="ko-KR" sz="1000" b="0" dirty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1&gt;</a:t>
            </a:r>
            <a:endParaRPr lang="ko-KR" altLang="en-US" sz="1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7812088" y="5876925"/>
            <a:ext cx="647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000" b="0" dirty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&lt;</a:t>
            </a:r>
            <a:r>
              <a:rPr lang="ko-KR" altLang="en-US" sz="1000" b="0" dirty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그림</a:t>
            </a:r>
            <a:r>
              <a:rPr lang="en-US" altLang="ko-KR" sz="1000" b="0" dirty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2&gt;</a:t>
            </a:r>
            <a:endParaRPr lang="ko-KR" altLang="en-US" sz="1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5" name="Picture 21" descr="상용CI최종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6732240" y="548680"/>
            <a:ext cx="173177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8100000" sy="-23000" kx="800400" algn="br" rotWithShape="0">
              <a:schemeClr val="tx1">
                <a:lumMod val="50000"/>
                <a:lumOff val="50000"/>
                <a:alpha val="61000"/>
              </a:schemeClr>
            </a:outerShdw>
          </a:effectLst>
          <a:scene3d>
            <a:camera prst="orthographicFront"/>
            <a:lightRig rig="threePt" dir="t"/>
          </a:scene3d>
          <a:sp3d prstMaterial="dkEdge"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슬라이드 번호 개체 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altLang="ko-KR" smtClean="0"/>
          </a:p>
          <a:p>
            <a:fld id="{B4EF16A8-E406-4D06-A4D0-ECDA9603AD93}" type="slidenum">
              <a:rPr lang="en-US" altLang="ko-KR" smtClean="0"/>
              <a:pPr/>
              <a:t>5</a:t>
            </a:fld>
            <a:endParaRPr lang="en-US" altLang="ko-KR" smtClean="0"/>
          </a:p>
        </p:txBody>
      </p:sp>
      <p:sp>
        <p:nvSpPr>
          <p:cNvPr id="406530" name="Rectangle 2"/>
          <p:cNvSpPr>
            <a:spLocks noGrp="1" noChangeArrowheads="1"/>
          </p:cNvSpPr>
          <p:nvPr>
            <p:ph type="title"/>
          </p:nvPr>
        </p:nvSpPr>
        <p:spPr>
          <a:xfrm>
            <a:off x="822325" y="404813"/>
            <a:ext cx="7759700" cy="6477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dirty="0" smtClean="0"/>
              <a:t>1</a:t>
            </a:r>
            <a:r>
              <a:rPr lang="en-US" altLang="ko-KR" dirty="0"/>
              <a:t>. Basic Principle</a:t>
            </a:r>
            <a:endParaRPr lang="ko-KR" altLang="en-US" sz="2400" dirty="0" smtClean="0"/>
          </a:p>
        </p:txBody>
      </p:sp>
      <p:sp>
        <p:nvSpPr>
          <p:cNvPr id="406533" name="Rectangle 5"/>
          <p:cNvSpPr>
            <a:spLocks noChangeArrowheads="1"/>
          </p:cNvSpPr>
          <p:nvPr/>
        </p:nvSpPr>
        <p:spPr bwMode="auto">
          <a:xfrm>
            <a:off x="827088" y="1557338"/>
            <a:ext cx="417696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2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</a:t>
            </a:r>
            <a:r>
              <a:rPr lang="ko-KR" altLang="en-US" sz="2400" b="0" dirty="0" smtClean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400" b="0" dirty="0" smtClean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Video for Basic Principle</a:t>
            </a:r>
            <a:r>
              <a:rPr lang="en-US" altLang="ko-KR" sz="2400" dirty="0" smtClean="0"/>
              <a:t> </a:t>
            </a:r>
            <a:endParaRPr lang="ko-KR" altLang="en-US" sz="24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5" name="토크컨버터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051720" y="2276872"/>
            <a:ext cx="4800600" cy="3600450"/>
          </a:xfrm>
          <a:prstGeom prst="rect">
            <a:avLst/>
          </a:prstGeom>
        </p:spPr>
      </p:pic>
      <p:pic>
        <p:nvPicPr>
          <p:cNvPr id="16" name="Picture 21" descr="상용CI최종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6732240" y="548680"/>
            <a:ext cx="173177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8100000" sy="-23000" kx="800400" algn="br" rotWithShape="0">
              <a:schemeClr val="tx1">
                <a:lumMod val="50000"/>
                <a:lumOff val="50000"/>
                <a:alpha val="61000"/>
              </a:schemeClr>
            </a:outerShdw>
          </a:effectLst>
          <a:scene3d>
            <a:camera prst="orthographicFront"/>
            <a:lightRig rig="threePt" dir="t"/>
          </a:scene3d>
          <a:sp3d prstMaterial="dkEdge"/>
        </p:spPr>
      </p:pic>
      <p:sp>
        <p:nvSpPr>
          <p:cNvPr id="19" name="직사각형 18"/>
          <p:cNvSpPr/>
          <p:nvPr/>
        </p:nvSpPr>
        <p:spPr>
          <a:xfrm>
            <a:off x="5220072" y="5877272"/>
            <a:ext cx="165622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&lt;</a:t>
            </a:r>
            <a:r>
              <a:rPr lang="ko-KR" altLang="en-US" sz="1000" b="0" dirty="0" err="1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화면클릭시</a:t>
            </a:r>
            <a:r>
              <a:rPr lang="ko-KR" altLang="en-US" sz="10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 재생됩니다</a:t>
            </a:r>
            <a:r>
              <a:rPr lang="en-US" altLang="ko-KR" sz="10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.&gt;</a:t>
            </a:r>
            <a:endParaRPr lang="ko-KR" altLang="en-US" sz="1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슬라이드 번호 개체 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altLang="ko-KR" smtClean="0"/>
          </a:p>
          <a:p>
            <a:fld id="{3328F5C2-8702-4850-AF7F-4B36102A92A3}" type="slidenum">
              <a:rPr lang="en-US" altLang="ko-KR" smtClean="0"/>
              <a:pPr/>
              <a:t>6</a:t>
            </a:fld>
            <a:endParaRPr lang="en-US" altLang="ko-KR" smtClean="0"/>
          </a:p>
        </p:txBody>
      </p:sp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6119911" cy="57626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dirty="0" smtClean="0"/>
              <a:t> </a:t>
            </a:r>
            <a:r>
              <a:rPr lang="en-US" altLang="ko-KR" dirty="0" smtClean="0"/>
              <a:t>2. </a:t>
            </a:r>
            <a:r>
              <a:rPr lang="en-US" altLang="ko-KR" dirty="0" smtClean="0">
                <a:ea typeface="굴림" panose="020B0600000101010101" pitchFamily="50" charset="-127"/>
              </a:rPr>
              <a:t>Structure</a:t>
            </a:r>
            <a:r>
              <a:rPr lang="ko-KR" altLang="en-US" dirty="0">
                <a:ea typeface="굴림" panose="020B0600000101010101" pitchFamily="50" charset="-127"/>
              </a:rPr>
              <a:t> </a:t>
            </a:r>
            <a:r>
              <a:rPr lang="en-US" altLang="ko-KR" dirty="0" smtClean="0"/>
              <a:t>(HF</a:t>
            </a:r>
            <a:r>
              <a:rPr lang="en-US" altLang="ko-KR" dirty="0" smtClean="0"/>
              <a:t>, CHF)</a:t>
            </a:r>
            <a:endParaRPr lang="ko-KR" altLang="en-US" dirty="0" smtClean="0"/>
          </a:p>
        </p:txBody>
      </p:sp>
      <p:sp>
        <p:nvSpPr>
          <p:cNvPr id="6148" name="Rectangle 3"/>
          <p:cNvSpPr>
            <a:spLocks noChangeArrowheads="1"/>
          </p:cNvSpPr>
          <p:nvPr/>
        </p:nvSpPr>
        <p:spPr bwMode="auto">
          <a:xfrm>
            <a:off x="0" y="1550988"/>
            <a:ext cx="9144000" cy="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pic>
        <p:nvPicPr>
          <p:cNvPr id="614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196975"/>
            <a:ext cx="5940425" cy="504825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</p:pic>
      <p:pic>
        <p:nvPicPr>
          <p:cNvPr id="6150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7763" y="1196975"/>
            <a:ext cx="2408237" cy="511175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</p:pic>
      <p:cxnSp>
        <p:nvCxnSpPr>
          <p:cNvPr id="6151" name="직선 연결선 15"/>
          <p:cNvCxnSpPr>
            <a:cxnSpLocks noChangeShapeType="1"/>
          </p:cNvCxnSpPr>
          <p:nvPr/>
        </p:nvCxnSpPr>
        <p:spPr bwMode="auto">
          <a:xfrm flipH="1">
            <a:off x="6227763" y="1196975"/>
            <a:ext cx="6350" cy="4995863"/>
          </a:xfrm>
          <a:prstGeom prst="lin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152" name="직선 연결선 19"/>
          <p:cNvCxnSpPr>
            <a:cxnSpLocks noChangeShapeType="1"/>
          </p:cNvCxnSpPr>
          <p:nvPr/>
        </p:nvCxnSpPr>
        <p:spPr bwMode="auto">
          <a:xfrm>
            <a:off x="6227763" y="1196975"/>
            <a:ext cx="2376487" cy="0"/>
          </a:xfrm>
          <a:prstGeom prst="lin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153" name="직선 연결선 22"/>
          <p:cNvCxnSpPr>
            <a:cxnSpLocks noChangeShapeType="1"/>
          </p:cNvCxnSpPr>
          <p:nvPr/>
        </p:nvCxnSpPr>
        <p:spPr bwMode="auto">
          <a:xfrm>
            <a:off x="8604250" y="1196975"/>
            <a:ext cx="11113" cy="5005388"/>
          </a:xfrm>
          <a:prstGeom prst="lin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154" name="직선 연결선 24"/>
          <p:cNvCxnSpPr>
            <a:cxnSpLocks noChangeShapeType="1"/>
          </p:cNvCxnSpPr>
          <p:nvPr/>
        </p:nvCxnSpPr>
        <p:spPr bwMode="auto">
          <a:xfrm>
            <a:off x="6221413" y="6192838"/>
            <a:ext cx="2390775" cy="9525"/>
          </a:xfrm>
          <a:prstGeom prst="lin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</p:cxnSp>
      <p:pic>
        <p:nvPicPr>
          <p:cNvPr id="11" name="Picture 21" descr="상용CI최종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6732240" y="548680"/>
            <a:ext cx="173177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8100000" sy="-23000" kx="800400" algn="br" rotWithShape="0">
              <a:schemeClr val="tx1">
                <a:lumMod val="50000"/>
                <a:lumOff val="50000"/>
                <a:alpha val="61000"/>
              </a:schemeClr>
            </a:outerShdw>
          </a:effectLst>
          <a:scene3d>
            <a:camera prst="orthographicFront"/>
            <a:lightRig rig="threePt" dir="t"/>
          </a:scene3d>
          <a:sp3d prstMaterial="dkEdge"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슬라이드 번호 개체 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altLang="ko-KR" smtClean="0"/>
          </a:p>
          <a:p>
            <a:fld id="{3328F5C2-8702-4850-AF7F-4B36102A92A3}" type="slidenum">
              <a:rPr lang="en-US" altLang="ko-KR" smtClean="0"/>
              <a:pPr/>
              <a:t>7</a:t>
            </a:fld>
            <a:endParaRPr lang="en-US" altLang="ko-KR" smtClean="0"/>
          </a:p>
        </p:txBody>
      </p:sp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6122987" cy="57626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dirty="0" smtClean="0"/>
              <a:t> </a:t>
            </a:r>
            <a:r>
              <a:rPr lang="en-US" altLang="ko-KR" dirty="0" smtClean="0"/>
              <a:t>2</a:t>
            </a:r>
            <a:r>
              <a:rPr lang="en-US" altLang="ko-KR" dirty="0" smtClean="0"/>
              <a:t>. </a:t>
            </a:r>
            <a:r>
              <a:rPr lang="en-US" altLang="ko-KR" dirty="0" smtClean="0">
                <a:ea typeface="굴림" panose="020B0600000101010101" pitchFamily="50" charset="-127"/>
              </a:rPr>
              <a:t>Structure</a:t>
            </a:r>
            <a:r>
              <a:rPr lang="ko-KR" altLang="en-US" dirty="0">
                <a:ea typeface="굴림" panose="020B0600000101010101" pitchFamily="50" charset="-127"/>
              </a:rPr>
              <a:t> </a:t>
            </a:r>
            <a:r>
              <a:rPr lang="en-US" altLang="ko-KR" dirty="0" smtClean="0"/>
              <a:t>(HFF</a:t>
            </a:r>
            <a:r>
              <a:rPr lang="en-US" altLang="ko-KR" dirty="0" smtClean="0"/>
              <a:t>, CHFF)</a:t>
            </a:r>
            <a:endParaRPr lang="ko-KR" altLang="en-US" dirty="0" smtClean="0"/>
          </a:p>
        </p:txBody>
      </p:sp>
      <p:sp>
        <p:nvSpPr>
          <p:cNvPr id="6148" name="Rectangle 3"/>
          <p:cNvSpPr>
            <a:spLocks noChangeArrowheads="1"/>
          </p:cNvSpPr>
          <p:nvPr/>
        </p:nvSpPr>
        <p:spPr bwMode="auto">
          <a:xfrm>
            <a:off x="0" y="1550988"/>
            <a:ext cx="9144000" cy="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484784"/>
            <a:ext cx="5780164" cy="4661953"/>
          </a:xfrm>
          <a:prstGeom prst="rect">
            <a:avLst/>
          </a:prstGeom>
          <a:noFill/>
          <a:ln w="25400" cap="flat" cmpd="sng" algn="ctr">
            <a:noFill/>
            <a:prstDash val="solid"/>
            <a:miter lim="800000"/>
            <a:headEnd/>
            <a:tailEnd/>
          </a:ln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52112" y="1176376"/>
            <a:ext cx="2355004" cy="5125422"/>
          </a:xfrm>
          <a:prstGeom prst="rect">
            <a:avLst/>
          </a:prstGeom>
          <a:noFill/>
          <a:ln w="25400" cap="flat" cmpd="sng" algn="ctr">
            <a:noFill/>
            <a:prstDash val="solid"/>
            <a:miter lim="800000"/>
            <a:headEnd/>
            <a:tailEnd/>
          </a:ln>
        </p:spPr>
      </p:pic>
      <p:pic>
        <p:nvPicPr>
          <p:cNvPr id="14" name="Picture 21" descr="상용CI최종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6732240" y="548680"/>
            <a:ext cx="173177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8100000" sy="-23000" kx="800400" algn="br" rotWithShape="0">
              <a:schemeClr val="tx1">
                <a:lumMod val="50000"/>
                <a:lumOff val="50000"/>
                <a:alpha val="61000"/>
              </a:schemeClr>
            </a:outerShdw>
          </a:effectLst>
          <a:scene3d>
            <a:camera prst="orthographicFront"/>
            <a:lightRig rig="threePt" dir="t"/>
          </a:scene3d>
          <a:sp3d prstMaterial="dkEdge"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슬라이드 번호 개체 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altLang="ko-KR" smtClean="0"/>
          </a:p>
          <a:p>
            <a:fld id="{3328F5C2-8702-4850-AF7F-4B36102A92A3}" type="slidenum">
              <a:rPr lang="en-US" altLang="ko-KR" smtClean="0"/>
              <a:pPr/>
              <a:t>8</a:t>
            </a:fld>
            <a:endParaRPr lang="en-US" altLang="ko-KR" smtClean="0"/>
          </a:p>
        </p:txBody>
      </p:sp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7129812" cy="57626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dirty="0" smtClean="0"/>
              <a:t> </a:t>
            </a:r>
            <a:r>
              <a:rPr lang="en-US" altLang="ko-KR" dirty="0" smtClean="0"/>
              <a:t>2</a:t>
            </a:r>
            <a:r>
              <a:rPr lang="en-US" altLang="ko-KR" dirty="0" smtClean="0"/>
              <a:t>. </a:t>
            </a:r>
            <a:r>
              <a:rPr lang="en-US" altLang="ko-KR" dirty="0" smtClean="0">
                <a:ea typeface="굴림" panose="020B0600000101010101" pitchFamily="50" charset="-127"/>
              </a:rPr>
              <a:t>Structure</a:t>
            </a:r>
            <a:r>
              <a:rPr lang="ko-KR" altLang="en-US" dirty="0">
                <a:ea typeface="굴림" panose="020B0600000101010101" pitchFamily="50" charset="-127"/>
              </a:rPr>
              <a:t> </a:t>
            </a:r>
            <a:r>
              <a:rPr lang="en-US" altLang="ko-KR" dirty="0" smtClean="0"/>
              <a:t>(CHF </a:t>
            </a:r>
            <a:r>
              <a:rPr lang="en-US" altLang="ko-KR" dirty="0" smtClean="0">
                <a:ea typeface="굴림체" pitchFamily="49" charset="-127"/>
              </a:rPr>
              <a:t>Disassemble</a:t>
            </a:r>
            <a:r>
              <a:rPr lang="en-US" altLang="ko-KR" dirty="0" smtClean="0"/>
              <a:t>)</a:t>
            </a:r>
            <a:endParaRPr lang="ko-KR" altLang="en-US" dirty="0" smtClean="0"/>
          </a:p>
        </p:txBody>
      </p:sp>
      <p:sp>
        <p:nvSpPr>
          <p:cNvPr id="6148" name="Rectangle 3"/>
          <p:cNvSpPr>
            <a:spLocks noChangeArrowheads="1"/>
          </p:cNvSpPr>
          <p:nvPr/>
        </p:nvSpPr>
        <p:spPr bwMode="auto">
          <a:xfrm>
            <a:off x="0" y="1550988"/>
            <a:ext cx="9144000" cy="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pic>
        <p:nvPicPr>
          <p:cNvPr id="7" name="C.G유체커플링 동영상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62000" y="1196752"/>
            <a:ext cx="7620000" cy="5089748"/>
          </a:xfrm>
          <a:prstGeom prst="rect">
            <a:avLst/>
          </a:prstGeom>
        </p:spPr>
      </p:pic>
      <p:pic>
        <p:nvPicPr>
          <p:cNvPr id="8" name="Picture 21" descr="상용CI최종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6732240" y="548680"/>
            <a:ext cx="173177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8100000" sy="-23000" kx="800400" algn="br" rotWithShape="0">
              <a:schemeClr val="tx1">
                <a:lumMod val="50000"/>
                <a:lumOff val="50000"/>
                <a:alpha val="61000"/>
              </a:schemeClr>
            </a:outerShdw>
          </a:effectLst>
          <a:scene3d>
            <a:camera prst="orthographicFront"/>
            <a:lightRig rig="threePt" dir="t"/>
          </a:scene3d>
          <a:sp3d prstMaterial="dkEdge"/>
        </p:spPr>
      </p:pic>
      <p:sp>
        <p:nvSpPr>
          <p:cNvPr id="9" name="직사각형 8"/>
          <p:cNvSpPr/>
          <p:nvPr/>
        </p:nvSpPr>
        <p:spPr>
          <a:xfrm>
            <a:off x="6732240" y="6453336"/>
            <a:ext cx="165622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&lt;</a:t>
            </a:r>
            <a:r>
              <a:rPr lang="ko-KR" altLang="en-US" sz="1000" b="0" dirty="0" err="1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화면클릭시</a:t>
            </a:r>
            <a:r>
              <a:rPr lang="ko-KR" altLang="en-US" sz="10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 재생됩니다</a:t>
            </a:r>
            <a:r>
              <a:rPr lang="en-US" altLang="ko-KR" sz="10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.&gt;</a:t>
            </a:r>
            <a:endParaRPr lang="ko-KR" altLang="en-US" sz="1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슬라이드 번호 개체 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altLang="ko-KR" smtClean="0"/>
          </a:p>
          <a:p>
            <a:fld id="{3328F5C2-8702-4850-AF7F-4B36102A92A3}" type="slidenum">
              <a:rPr lang="en-US" altLang="ko-KR" smtClean="0"/>
              <a:pPr/>
              <a:t>9</a:t>
            </a:fld>
            <a:endParaRPr lang="en-US" altLang="ko-KR" smtClean="0"/>
          </a:p>
        </p:txBody>
      </p:sp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6911999" cy="57626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dirty="0" smtClean="0"/>
              <a:t> </a:t>
            </a:r>
            <a:r>
              <a:rPr lang="en-US" altLang="ko-KR" dirty="0" smtClean="0"/>
              <a:t>2</a:t>
            </a:r>
            <a:r>
              <a:rPr lang="en-US" altLang="ko-KR" dirty="0" smtClean="0"/>
              <a:t>. </a:t>
            </a:r>
            <a:r>
              <a:rPr lang="en-US" altLang="ko-KR" dirty="0" smtClean="0">
                <a:ea typeface="굴림" panose="020B0600000101010101" pitchFamily="50" charset="-127"/>
              </a:rPr>
              <a:t>Structure </a:t>
            </a:r>
            <a:r>
              <a:rPr lang="en-US" altLang="ko-KR" dirty="0" smtClean="0"/>
              <a:t>(HFF </a:t>
            </a:r>
            <a:r>
              <a:rPr lang="en-US" altLang="ko-KR" dirty="0" smtClean="0"/>
              <a:t>Video</a:t>
            </a:r>
            <a:r>
              <a:rPr lang="en-US" altLang="ko-KR" dirty="0" smtClean="0"/>
              <a:t>)</a:t>
            </a:r>
            <a:endParaRPr lang="ko-KR" altLang="en-US" dirty="0" smtClean="0"/>
          </a:p>
        </p:txBody>
      </p:sp>
      <p:sp>
        <p:nvSpPr>
          <p:cNvPr id="6148" name="Rectangle 3"/>
          <p:cNvSpPr>
            <a:spLocks noChangeArrowheads="1"/>
          </p:cNvSpPr>
          <p:nvPr/>
        </p:nvSpPr>
        <p:spPr bwMode="auto">
          <a:xfrm>
            <a:off x="0" y="1550988"/>
            <a:ext cx="9144000" cy="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pic>
        <p:nvPicPr>
          <p:cNvPr id="8" name="Picture 21" descr="상용CI최종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6804248" y="548680"/>
            <a:ext cx="173177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8100000" sy="-23000" kx="800400" algn="br" rotWithShape="0">
              <a:schemeClr val="tx1">
                <a:lumMod val="50000"/>
                <a:lumOff val="50000"/>
                <a:alpha val="61000"/>
              </a:schemeClr>
            </a:outerShdw>
          </a:effectLst>
          <a:scene3d>
            <a:camera prst="orthographicFront"/>
            <a:lightRig rig="threePt" dir="t"/>
          </a:scene3d>
          <a:sp3d prstMaterial="dkEdge"/>
        </p:spPr>
      </p:pic>
      <p:sp>
        <p:nvSpPr>
          <p:cNvPr id="9" name="직사각형 8"/>
          <p:cNvSpPr/>
          <p:nvPr/>
        </p:nvSpPr>
        <p:spPr>
          <a:xfrm>
            <a:off x="5436096" y="5877272"/>
            <a:ext cx="165622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&lt;</a:t>
            </a:r>
            <a:r>
              <a:rPr lang="ko-KR" altLang="en-US" sz="1000" b="0" dirty="0" err="1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화면클릭시</a:t>
            </a:r>
            <a:r>
              <a:rPr lang="ko-KR" altLang="en-US" sz="10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 재생됩니다</a:t>
            </a:r>
            <a:r>
              <a:rPr lang="en-US" altLang="ko-KR" sz="1000" b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.&gt;</a:t>
            </a:r>
            <a:endParaRPr lang="ko-KR" altLang="en-US" sz="1000" dirty="0"/>
          </a:p>
        </p:txBody>
      </p:sp>
      <p:pic>
        <p:nvPicPr>
          <p:cNvPr id="10" name="HFF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547664" y="1628800"/>
            <a:ext cx="5568619" cy="417646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2133600"/>
            <a:ext cx="2809875" cy="309562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</p:pic>
      <p:graphicFrame>
        <p:nvGraphicFramePr>
          <p:cNvPr id="4129" name="Group 3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48740091"/>
              </p:ext>
            </p:extLst>
          </p:nvPr>
        </p:nvGraphicFramePr>
        <p:xfrm>
          <a:off x="428625" y="1428750"/>
          <a:ext cx="8358188" cy="4714876"/>
        </p:xfrm>
        <a:graphic>
          <a:graphicData uri="http://schemas.openxmlformats.org/drawingml/2006/table">
            <a:tbl>
              <a:tblPr/>
              <a:tblGrid>
                <a:gridCol w="2571750"/>
                <a:gridCol w="5786438"/>
              </a:tblGrid>
              <a:tr h="439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C58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Fluid coupling</a:t>
                      </a:r>
                      <a:endParaRPr kumimoji="1" lang="ko-KR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C58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5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C5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C5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C5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C58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2"/>
                        </a:rPr>
                        <a:t>Features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C58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2"/>
                        </a:rPr>
                        <a:t>              </a:t>
                      </a:r>
                      <a:endParaRPr kumimoji="1" lang="ko-KR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C58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2C5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C5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C5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C5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195"/>
                      </a:schemeClr>
                    </a:solidFill>
                  </a:tcPr>
                </a:tc>
              </a:tr>
              <a:tr h="4275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0609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5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C5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C5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5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1)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 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Standard type</a:t>
                      </a:r>
                      <a:endParaRPr kumimoji="1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0609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Arial" charset="0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When </a:t>
                      </a:r>
                      <a:r>
                        <a:rPr kumimoji="1" lang="en-US" altLang="ko-K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occuring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 shock loading, Fluid coupling can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     protect Motors and driven equipment.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     Because there is no mechanical connection.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Using general motors instead of expensive special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    motors.</a:t>
                      </a:r>
                      <a:endParaRPr kumimoji="1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0609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-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 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Reverse rotation is possible to stop the driven.</a:t>
                      </a:r>
                      <a:endParaRPr kumimoji="1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0609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 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2)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 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Chamber type</a:t>
                      </a:r>
                      <a:endParaRPr kumimoji="1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0609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Arial" charset="0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Fluid couplings can control starting torque to prevent    damage to the belt of conveyor belt. </a:t>
                      </a:r>
                      <a:endParaRPr kumimoji="1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0609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2C5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C5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C5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5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182" name="슬라이드 번호 개체 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altLang="ko-KR" smtClean="0"/>
          </a:p>
          <a:p>
            <a:fld id="{786F0247-CECD-4879-9F6B-09D3C0BFC52C}" type="slidenum">
              <a:rPr lang="en-US" altLang="ko-KR" smtClean="0"/>
              <a:pPr/>
              <a:t>10</a:t>
            </a:fld>
            <a:endParaRPr lang="en-US" altLang="ko-KR" smtClean="0"/>
          </a:p>
        </p:txBody>
      </p:sp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6122987" cy="57626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dirty="0" smtClean="0"/>
              <a:t>3</a:t>
            </a:r>
            <a:r>
              <a:rPr lang="en-US" altLang="ko-KR" dirty="0" smtClean="0"/>
              <a:t>. </a:t>
            </a:r>
            <a:r>
              <a:rPr lang="en-US" altLang="ko-KR" dirty="0" smtClean="0"/>
              <a:t>Feature</a:t>
            </a:r>
            <a:endParaRPr lang="ko-KR" altLang="en-US" dirty="0" smtClean="0"/>
          </a:p>
        </p:txBody>
      </p:sp>
      <p:sp>
        <p:nvSpPr>
          <p:cNvPr id="7184" name="Rectangle 3"/>
          <p:cNvSpPr>
            <a:spLocks noChangeArrowheads="1"/>
          </p:cNvSpPr>
          <p:nvPr/>
        </p:nvSpPr>
        <p:spPr bwMode="auto">
          <a:xfrm>
            <a:off x="0" y="1550988"/>
            <a:ext cx="9144000" cy="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pic>
        <p:nvPicPr>
          <p:cNvPr id="7" name="Picture 21" descr="상용CI최종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6732240" y="548680"/>
            <a:ext cx="173177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8100000" sy="-23000" kx="800400" algn="br" rotWithShape="0">
              <a:schemeClr val="tx1">
                <a:lumMod val="50000"/>
                <a:lumOff val="50000"/>
                <a:alpha val="61000"/>
              </a:schemeClr>
            </a:outerShdw>
          </a:effectLst>
          <a:scene3d>
            <a:camera prst="orthographicFront"/>
            <a:lightRig rig="threePt" dir="t"/>
          </a:scene3d>
          <a:sp3d prstMaterial="dkEdge"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슬라이드 번호 개체 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altLang="ko-KR" smtClean="0"/>
          </a:p>
          <a:p>
            <a:fld id="{03388EA6-1CD1-42AD-A86E-4FF7E0794CF8}" type="slidenum">
              <a:rPr lang="en-US" altLang="ko-KR" smtClean="0"/>
              <a:pPr/>
              <a:t>11</a:t>
            </a:fld>
            <a:endParaRPr lang="en-US" altLang="ko-KR" smtClean="0"/>
          </a:p>
        </p:txBody>
      </p:sp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6122987" cy="576262"/>
          </a:xfrm>
        </p:spPr>
        <p:txBody>
          <a:bodyPr/>
          <a:lstStyle/>
          <a:p>
            <a:pPr marL="342900" indent="-342900">
              <a:spcBef>
                <a:spcPct val="50000"/>
              </a:spcBef>
            </a:pPr>
            <a:r>
              <a:rPr lang="en-US" altLang="ko-KR" dirty="0" smtClean="0"/>
              <a:t>4.</a:t>
            </a:r>
            <a:r>
              <a:rPr lang="en-US" altLang="ko-KR" dirty="0">
                <a:ea typeface="굴림체" pitchFamily="49" charset="-127"/>
              </a:rPr>
              <a:t> O</a:t>
            </a:r>
            <a:r>
              <a:rPr lang="en-US" altLang="ko-KR" dirty="0"/>
              <a:t>peration Principle </a:t>
            </a:r>
            <a:endParaRPr lang="ko-KR" altLang="en-US" dirty="0">
              <a:ea typeface="굴림체" pitchFamily="49" charset="-127"/>
            </a:endParaRPr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0" y="1550988"/>
            <a:ext cx="9144000" cy="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pic>
        <p:nvPicPr>
          <p:cNvPr id="8197" name="Picture 11"/>
          <p:cNvPicPr>
            <a:picLocks noChangeAspect="1" noChangeArrowheads="1"/>
          </p:cNvPicPr>
          <p:nvPr/>
        </p:nvPicPr>
        <p:blipFill>
          <a:blip r:embed="rId3" cstate="print"/>
          <a:srcRect l="11723" t="22501" r="52534" b="29688"/>
          <a:stretch>
            <a:fillRect/>
          </a:stretch>
        </p:blipFill>
        <p:spPr bwMode="auto">
          <a:xfrm>
            <a:off x="6651625" y="4268788"/>
            <a:ext cx="1919288" cy="1604962"/>
          </a:xfrm>
          <a:prstGeom prst="rect">
            <a:avLst/>
          </a:prstGeom>
          <a:noFill/>
          <a:ln w="25400" algn="ctr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198" name="Picture 9"/>
          <p:cNvPicPr>
            <a:picLocks noChangeAspect="1" noChangeArrowheads="1"/>
          </p:cNvPicPr>
          <p:nvPr/>
        </p:nvPicPr>
        <p:blipFill>
          <a:blip r:embed="rId4" cstate="print"/>
          <a:srcRect l="11719" t="23438" r="53711" b="30624"/>
          <a:stretch>
            <a:fillRect/>
          </a:stretch>
        </p:blipFill>
        <p:spPr bwMode="auto">
          <a:xfrm>
            <a:off x="4510088" y="4268788"/>
            <a:ext cx="1919287" cy="1593850"/>
          </a:xfrm>
          <a:prstGeom prst="rect">
            <a:avLst/>
          </a:prstGeom>
          <a:noFill/>
          <a:ln w="25400" algn="ctr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199" name="Picture 2"/>
          <p:cNvPicPr>
            <a:picLocks noChangeAspect="1" noChangeArrowheads="1"/>
          </p:cNvPicPr>
          <p:nvPr/>
        </p:nvPicPr>
        <p:blipFill>
          <a:blip r:embed="rId5" cstate="print"/>
          <a:srcRect l="12697" t="14172" r="52264" b="41103"/>
          <a:stretch>
            <a:fillRect/>
          </a:stretch>
        </p:blipFill>
        <p:spPr bwMode="auto">
          <a:xfrm>
            <a:off x="2362200" y="4286250"/>
            <a:ext cx="1919288" cy="1530350"/>
          </a:xfrm>
          <a:prstGeom prst="rect">
            <a:avLst/>
          </a:prstGeom>
          <a:noFill/>
          <a:ln w="25400" algn="ctr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3779912" y="3573016"/>
            <a:ext cx="453908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20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 </a:t>
            </a:r>
            <a:r>
              <a:rPr lang="en-US" altLang="ko-KR" sz="20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Flow changes after starting</a:t>
            </a:r>
            <a:endParaRPr lang="ko-KR" altLang="en-US" sz="2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4551363" y="3584575"/>
            <a:ext cx="1663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ko-KR" altLang="en-US" sz="2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6623050" y="3579813"/>
            <a:ext cx="1663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ko-KR" altLang="en-US" sz="2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467544" y="4077072"/>
            <a:ext cx="1663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20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 </a:t>
            </a:r>
            <a:r>
              <a:rPr lang="en-US" altLang="ko-KR" sz="20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STOP</a:t>
            </a:r>
            <a:endParaRPr lang="ko-KR" altLang="en-US" sz="2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8213" name="Picture 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34581" y="1525898"/>
            <a:ext cx="2266130" cy="2018580"/>
          </a:xfrm>
          <a:prstGeom prst="rect">
            <a:avLst/>
          </a:prstGeom>
          <a:noFill/>
          <a:ln w="25400" cap="flat" cmpd="sng" algn="ctr">
            <a:noFill/>
            <a:prstDash val="solid"/>
            <a:miter lim="800000"/>
            <a:headEnd/>
            <a:tailEnd/>
          </a:ln>
        </p:spPr>
      </p:pic>
      <p:pic>
        <p:nvPicPr>
          <p:cNvPr id="8214" name="Picture 2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95110" y="1550772"/>
            <a:ext cx="2165824" cy="1984280"/>
          </a:xfrm>
          <a:prstGeom prst="rect">
            <a:avLst/>
          </a:prstGeom>
          <a:noFill/>
          <a:ln w="25400" cap="flat" cmpd="sng" algn="ctr">
            <a:noFill/>
            <a:prstDash val="solid"/>
            <a:miter lim="800000"/>
            <a:headEnd/>
            <a:tailEnd/>
          </a:ln>
        </p:spPr>
      </p:pic>
      <p:pic>
        <p:nvPicPr>
          <p:cNvPr id="8215" name="Picture 2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68032" y="1522491"/>
            <a:ext cx="2318118" cy="2016224"/>
          </a:xfrm>
          <a:prstGeom prst="rect">
            <a:avLst/>
          </a:prstGeom>
          <a:noFill/>
          <a:ln w="25400" cap="flat" cmpd="sng" algn="ctr">
            <a:noFill/>
            <a:prstDash val="solid"/>
            <a:miter lim="800000"/>
            <a:headEnd/>
            <a:tailEnd/>
          </a:ln>
        </p:spPr>
      </p:pic>
      <p:pic>
        <p:nvPicPr>
          <p:cNvPr id="8216" name="Picture 2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8651" y="2057441"/>
            <a:ext cx="2297764" cy="1995570"/>
          </a:xfrm>
          <a:prstGeom prst="rect">
            <a:avLst/>
          </a:prstGeom>
          <a:noFill/>
          <a:ln w="25400" cap="flat" cmpd="sng" algn="ctr">
            <a:noFill/>
            <a:prstDash val="solid"/>
            <a:miter lim="800000"/>
            <a:headEnd/>
            <a:tailEnd/>
          </a:ln>
        </p:spPr>
      </p:pic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323528" y="2276872"/>
            <a:ext cx="2016224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b="0" dirty="0" smtClean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0                        0</a:t>
            </a:r>
            <a:endParaRPr lang="ko-KR" altLang="en-US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2483768" y="1628800"/>
            <a:ext cx="216024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b="0" dirty="0" smtClean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0                      1800</a:t>
            </a:r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4716016" y="1628800"/>
            <a:ext cx="2232248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b="0" dirty="0" smtClean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450                   1800</a:t>
            </a:r>
            <a:endParaRPr lang="ko-KR" altLang="en-US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6923390" y="1609947"/>
            <a:ext cx="2376264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b="0" dirty="0" smtClean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1760                 1800</a:t>
            </a:r>
            <a:endParaRPr lang="ko-KR" altLang="en-US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9" name="Picture 21" descr="상용CI최종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6732240" y="548680"/>
            <a:ext cx="173177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8100000" sy="-23000" kx="800400" algn="br" rotWithShape="0">
              <a:schemeClr val="tx1">
                <a:lumMod val="50000"/>
                <a:lumOff val="50000"/>
                <a:alpha val="61000"/>
              </a:schemeClr>
            </a:outerShdw>
          </a:effectLst>
          <a:scene3d>
            <a:camera prst="orthographicFront"/>
            <a:lightRig rig="threePt" dir="t"/>
          </a:scene3d>
          <a:sp3d prstMaterial="dkEdge"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슬라이드 번호 개체 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altLang="ko-KR" smtClean="0"/>
          </a:p>
          <a:p>
            <a:fld id="{3DE83DBA-F81E-4562-AECC-D8B0406764CE}" type="slidenum">
              <a:rPr lang="en-US" altLang="ko-KR" smtClean="0"/>
              <a:pPr/>
              <a:t>12</a:t>
            </a:fld>
            <a:endParaRPr lang="en-US" altLang="ko-KR" smtClean="0"/>
          </a:p>
        </p:txBody>
      </p:sp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40345" y="404813"/>
            <a:ext cx="6911975" cy="57626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dirty="0" smtClean="0"/>
              <a:t>5.</a:t>
            </a:r>
            <a:r>
              <a:rPr lang="ko-KR" altLang="en-US" dirty="0"/>
              <a:t> </a:t>
            </a:r>
            <a:r>
              <a:rPr lang="en-US" altLang="ko-KR" dirty="0">
                <a:ea typeface="굴림체" pitchFamily="49" charset="-127"/>
              </a:rPr>
              <a:t>Installation </a:t>
            </a:r>
            <a:r>
              <a:rPr lang="ko-KR" altLang="en-US" dirty="0" smtClean="0"/>
              <a:t> </a:t>
            </a:r>
            <a:r>
              <a:rPr lang="en-US" altLang="ko-KR" dirty="0" smtClean="0"/>
              <a:t>(</a:t>
            </a:r>
            <a:r>
              <a:rPr lang="en-US" altLang="ko-KR" dirty="0" smtClean="0"/>
              <a:t>HF, HS, HP)</a:t>
            </a:r>
            <a:endParaRPr lang="ko-KR" altLang="en-US" dirty="0" smtClean="0"/>
          </a:p>
        </p:txBody>
      </p:sp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0" y="1550988"/>
            <a:ext cx="9144000" cy="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4551363" y="3584575"/>
            <a:ext cx="1663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ko-KR" altLang="en-US" sz="2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6623050" y="3579813"/>
            <a:ext cx="1663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ko-KR" altLang="en-US" sz="2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539552" y="4221088"/>
            <a:ext cx="8143875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 </a:t>
            </a: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Prohibit shrinkage fitting in order to prevent damage of inside Seal.</a:t>
            </a:r>
            <a:endParaRPr lang="ko-KR" altLang="en-US" sz="18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539552" y="5006901"/>
            <a:ext cx="7344816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 </a:t>
            </a: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Axis machining requires TAP.</a:t>
            </a: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539552" y="5149776"/>
            <a:ext cx="1000125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en-US" altLang="ko-KR" sz="1800" b="0" dirty="0" smtClean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 </a:t>
            </a: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For safety and long life of the equipment to fit eccentricity, </a:t>
            </a:r>
            <a:endParaRPr lang="en-US" altLang="ko-KR" sz="1800" b="0" dirty="0" smtClean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declination </a:t>
            </a: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and </a:t>
            </a: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the gap.</a:t>
            </a:r>
            <a:endParaRPr lang="ko-KR" altLang="en-US" sz="18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539552" y="3645024"/>
            <a:ext cx="8604448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 </a:t>
            </a: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Fluid coupling is mounted on motor shaft using 2 spanners </a:t>
            </a: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with screws.</a:t>
            </a:r>
            <a:endParaRPr lang="ko-KR" altLang="en-US" sz="18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9228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628800"/>
            <a:ext cx="8605838" cy="220345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</p:pic>
      <p:pic>
        <p:nvPicPr>
          <p:cNvPr id="13" name="Picture 21" descr="상용CI최종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6876256" y="548680"/>
            <a:ext cx="173177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8100000" sy="-23000" kx="800400" algn="br" rotWithShape="0">
              <a:schemeClr val="tx1">
                <a:lumMod val="50000"/>
                <a:lumOff val="50000"/>
                <a:alpha val="61000"/>
              </a:schemeClr>
            </a:outerShdw>
          </a:effectLst>
          <a:scene3d>
            <a:camera prst="orthographicFront"/>
            <a:lightRig rig="threePt" dir="t"/>
          </a:scene3d>
          <a:sp3d prstMaterial="dkEdge"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번호 개체 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altLang="ko-KR" smtClean="0"/>
          </a:p>
          <a:p>
            <a:fld id="{29F9CFD6-C2C9-4263-A6EB-6837CB624EFC}" type="slidenum">
              <a:rPr lang="en-US" altLang="ko-KR" smtClean="0"/>
              <a:pPr/>
              <a:t>13</a:t>
            </a:fld>
            <a:endParaRPr lang="en-US" altLang="ko-KR" smtClean="0"/>
          </a:p>
        </p:txBody>
      </p:sp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6122987" cy="57626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dirty="0" smtClean="0"/>
              <a:t>5.</a:t>
            </a:r>
            <a:r>
              <a:rPr lang="en-US" altLang="ko-KR" dirty="0">
                <a:ea typeface="굴림체" pitchFamily="49" charset="-127"/>
              </a:rPr>
              <a:t> </a:t>
            </a:r>
            <a:r>
              <a:rPr lang="en-US" altLang="ko-KR" dirty="0" smtClean="0">
                <a:ea typeface="굴림체" pitchFamily="49" charset="-127"/>
              </a:rPr>
              <a:t>Installation </a:t>
            </a:r>
            <a:r>
              <a:rPr lang="en-US" altLang="ko-KR" dirty="0" smtClean="0"/>
              <a:t>(</a:t>
            </a:r>
            <a:r>
              <a:rPr lang="en-US" altLang="ko-KR" dirty="0" smtClean="0"/>
              <a:t>alignment</a:t>
            </a:r>
            <a:r>
              <a:rPr lang="en-US" altLang="ko-KR" dirty="0" smtClean="0"/>
              <a:t>)</a:t>
            </a:r>
            <a:endParaRPr lang="ko-KR" altLang="en-US" dirty="0" smtClean="0"/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0" y="1550988"/>
            <a:ext cx="9144000" cy="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4551363" y="3584575"/>
            <a:ext cx="1663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ko-KR" altLang="en-US" sz="2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6623050" y="3579813"/>
            <a:ext cx="1663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ko-KR" altLang="en-US" sz="2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4284663" y="1196975"/>
            <a:ext cx="6429375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 </a:t>
            </a: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In case of using at the equipment of </a:t>
            </a:r>
            <a:endParaRPr lang="en-US" altLang="ko-KR" sz="1800" b="0" dirty="0" smtClean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more </a:t>
            </a: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than 1500rpm, apply only 50% </a:t>
            </a: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of</a:t>
            </a: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eccentricity and declination. .</a:t>
            </a:r>
            <a:endParaRPr lang="en-US" altLang="ko-KR" sz="18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79388" y="1268413"/>
            <a:ext cx="6357937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 </a:t>
            </a: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Install eccentricity, declination </a:t>
            </a:r>
            <a:endParaRPr lang="en-US" altLang="ko-KR" sz="1800" b="0" dirty="0" smtClean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and </a:t>
            </a: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gap in accordance with </a:t>
            </a:r>
            <a:endParaRPr lang="en-US" altLang="ko-KR" sz="1800" b="0" dirty="0" smtClean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below </a:t>
            </a: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table.</a:t>
            </a:r>
            <a:endParaRPr lang="ko-KR" altLang="en-US" sz="18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0" name="Picture 21" descr="상용CI최종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6732240" y="548680"/>
            <a:ext cx="173177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8100000" sy="-23000" kx="800400" algn="br" rotWithShape="0">
              <a:schemeClr val="tx1">
                <a:lumMod val="50000"/>
                <a:lumOff val="50000"/>
                <a:alpha val="61000"/>
              </a:schemeClr>
            </a:outerShdw>
          </a:effectLst>
          <a:scene3d>
            <a:camera prst="orthographicFront"/>
            <a:lightRig rig="threePt" dir="t"/>
          </a:scene3d>
          <a:sp3d prstMaterial="dkEdge"/>
        </p:spPr>
      </p:pic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708920"/>
            <a:ext cx="8280920" cy="3525939"/>
          </a:xfrm>
          <a:prstGeom prst="rect">
            <a:avLst/>
          </a:prstGeom>
          <a:noFill/>
          <a:ln w="25400" cap="flat" cmpd="sng" algn="ctr">
            <a:noFill/>
            <a:prstDash val="solid"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1196975"/>
            <a:ext cx="3671888" cy="172720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</p:pic>
      <p:pic>
        <p:nvPicPr>
          <p:cNvPr id="11267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363" y="1593850"/>
            <a:ext cx="3487737" cy="136842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</p:pic>
      <p:sp>
        <p:nvSpPr>
          <p:cNvPr id="11268" name="슬라이드 번호 개체 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altLang="ko-KR" smtClean="0"/>
          </a:p>
          <a:p>
            <a:fld id="{DA1CD331-415D-4C69-846F-080DA4925670}" type="slidenum">
              <a:rPr lang="en-US" altLang="ko-KR" smtClean="0"/>
              <a:pPr/>
              <a:t>14</a:t>
            </a:fld>
            <a:endParaRPr lang="en-US" altLang="ko-KR" smtClean="0"/>
          </a:p>
        </p:txBody>
      </p:sp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6122987" cy="57626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dirty="0"/>
              <a:t> </a:t>
            </a:r>
            <a:r>
              <a:rPr lang="en-US" altLang="ko-KR" dirty="0" smtClean="0"/>
              <a:t>5.</a:t>
            </a:r>
            <a:r>
              <a:rPr lang="en-US" altLang="ko-KR" dirty="0">
                <a:ea typeface="굴림체" pitchFamily="49" charset="-127"/>
              </a:rPr>
              <a:t> </a:t>
            </a:r>
            <a:r>
              <a:rPr lang="en-US" altLang="ko-KR" dirty="0" smtClean="0">
                <a:ea typeface="굴림체" pitchFamily="49" charset="-127"/>
              </a:rPr>
              <a:t>Installation </a:t>
            </a:r>
            <a:r>
              <a:rPr lang="en-US" altLang="ko-KR" dirty="0" smtClean="0"/>
              <a:t>(HFF</a:t>
            </a:r>
            <a:r>
              <a:rPr lang="en-US" altLang="ko-KR" dirty="0" smtClean="0"/>
              <a:t>, HG)</a:t>
            </a:r>
            <a:endParaRPr lang="ko-KR" altLang="en-US" dirty="0" smtClean="0"/>
          </a:p>
        </p:txBody>
      </p:sp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0" y="1550988"/>
            <a:ext cx="9144000" cy="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4551363" y="3584575"/>
            <a:ext cx="1663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ko-KR" altLang="en-US" sz="2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6623050" y="3579813"/>
            <a:ext cx="1663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ko-KR" altLang="en-US" sz="2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-540568" y="4508500"/>
            <a:ext cx="892891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      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At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HFF &amp; CHFF Type, Flange coupling and Flange are installed at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MOTOR</a:t>
            </a: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             side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and associated machine.</a:t>
            </a:r>
            <a:endParaRPr lang="en-US" altLang="ko-KR" sz="1600" b="0" dirty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95288" y="1052513"/>
            <a:ext cx="59055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ko-KR" altLang="en-US" sz="18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-324544" y="5013325"/>
            <a:ext cx="10505182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   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Must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be injected into oil or grease at the contact surfaces for the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correct installation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  <a:endParaRPr lang="en-US" altLang="ko-KR" sz="1600" b="0" dirty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1276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088" y="3429000"/>
            <a:ext cx="3600450" cy="1398588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</p:pic>
      <p:pic>
        <p:nvPicPr>
          <p:cNvPr id="11277" name="Picture 2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9338" y="2924175"/>
            <a:ext cx="3457575" cy="188912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</p:pic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395288" y="1196975"/>
            <a:ext cx="187325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1) HFF - TYPE</a:t>
            </a: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395288" y="2997200"/>
            <a:ext cx="194468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2) CHHF - TYPE</a:t>
            </a:r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-252536" y="5445125"/>
            <a:ext cx="10433174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    ►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Pay attention to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may cause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damage to Flange of Flange coupling when shrink fitting.</a:t>
            </a:r>
            <a:endParaRPr lang="en-US" altLang="ko-KR" sz="1600" b="0" dirty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7" name="Picture 21" descr="상용CI최종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6732240" y="548680"/>
            <a:ext cx="173177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8100000" sy="-23000" kx="800400" algn="br" rotWithShape="0">
              <a:schemeClr val="tx1">
                <a:lumMod val="50000"/>
                <a:lumOff val="50000"/>
                <a:alpha val="61000"/>
              </a:schemeClr>
            </a:outerShdw>
          </a:effectLst>
          <a:scene3d>
            <a:camera prst="orthographicFront"/>
            <a:lightRig rig="threePt" dir="t"/>
          </a:scene3d>
          <a:sp3d prstMaterial="dkEdge"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번호 개체 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altLang="ko-KR" smtClean="0"/>
          </a:p>
          <a:p>
            <a:fld id="{F352F730-683A-49A9-9C41-DF7ECD8CA141}" type="slidenum">
              <a:rPr lang="en-US" altLang="ko-KR" smtClean="0"/>
              <a:pPr/>
              <a:t>15</a:t>
            </a:fld>
            <a:endParaRPr lang="en-US" altLang="ko-KR" smtClean="0"/>
          </a:p>
        </p:txBody>
      </p:sp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6122987" cy="57626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dirty="0" smtClean="0"/>
              <a:t> </a:t>
            </a:r>
            <a:r>
              <a:rPr lang="en-US" altLang="ko-KR" dirty="0" smtClean="0"/>
              <a:t>5. </a:t>
            </a:r>
            <a:r>
              <a:rPr lang="en-US" altLang="ko-KR" dirty="0" smtClean="0">
                <a:ea typeface="굴림체" pitchFamily="49" charset="-127"/>
              </a:rPr>
              <a:t>Installation </a:t>
            </a:r>
            <a:r>
              <a:rPr lang="en-US" altLang="ko-KR" dirty="0"/>
              <a:t>(Injection of Oil)</a:t>
            </a:r>
            <a:endParaRPr lang="ko-KR" altLang="en-US" dirty="0" smtClean="0"/>
          </a:p>
        </p:txBody>
      </p:sp>
      <p:sp>
        <p:nvSpPr>
          <p:cNvPr id="12292" name="Rectangle 3"/>
          <p:cNvSpPr>
            <a:spLocks noChangeArrowheads="1"/>
          </p:cNvSpPr>
          <p:nvPr/>
        </p:nvSpPr>
        <p:spPr bwMode="auto">
          <a:xfrm>
            <a:off x="0" y="1550988"/>
            <a:ext cx="9144000" cy="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4551363" y="3584575"/>
            <a:ext cx="1663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ko-KR" altLang="en-US" sz="2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6623050" y="3579813"/>
            <a:ext cx="1663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ko-KR" altLang="en-US" sz="2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4572000" y="1268760"/>
            <a:ext cx="521493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After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installation the casing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is rotating </a:t>
            </a: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for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facing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up.</a:t>
            </a:r>
            <a:endParaRPr lang="ko-KR" altLang="en-US" sz="16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3876675" y="3857625"/>
            <a:ext cx="6572250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en-US" altLang="ko-KR" sz="18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en-US" altLang="ko-KR" sz="18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en-US" altLang="ko-KR" sz="18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en-US" altLang="ko-KR" sz="18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en-US" altLang="ko-KR" sz="18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en-US" altLang="ko-KR" sz="18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79512" y="3717032"/>
            <a:ext cx="6572250" cy="858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L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octite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is pasted to the plug to </a:t>
            </a:r>
            <a:endParaRPr lang="en-US" altLang="ko-KR" sz="1600" b="0" dirty="0" smtClean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prevent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leakage oil during </a:t>
            </a:r>
            <a:endParaRPr lang="en-US" altLang="ko-KR" sz="1600" b="0" dirty="0" smtClean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operation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. .</a:t>
            </a:r>
            <a:endParaRPr lang="ko-KR" altLang="en-US" sz="16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 rot="10800000" flipV="1">
            <a:off x="4572000" y="1988841"/>
            <a:ext cx="4392488" cy="1143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en-US" altLang="ko-KR" sz="18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en-US" altLang="ko-KR" sz="1800" b="0" dirty="0" smtClean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en-US" altLang="ko-KR" sz="1800" b="0" dirty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 </a:t>
            </a:r>
            <a:r>
              <a:rPr lang="en-US" altLang="ko-KR" sz="1600" b="0" dirty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At first lightly fixed coupling, and open </a:t>
            </a:r>
            <a:endParaRPr lang="en-US" altLang="ko-KR" sz="1600" b="0" dirty="0" smtClean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b="0" dirty="0" smtClean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the </a:t>
            </a:r>
            <a:r>
              <a:rPr lang="en-US" altLang="ko-KR" sz="1600" b="0" dirty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opposite plug to be pulled out of </a:t>
            </a:r>
            <a:endParaRPr lang="en-US" altLang="ko-KR" sz="1600" b="0" dirty="0" smtClean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b="0" dirty="0" smtClean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the </a:t>
            </a:r>
            <a:r>
              <a:rPr lang="en-US" altLang="ko-KR" sz="1600" b="0" dirty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air inside the circuit</a:t>
            </a:r>
            <a:r>
              <a:rPr lang="en-US" altLang="ko-KR" sz="1600" b="0" dirty="0" smtClean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 smtClean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 And </a:t>
            </a:r>
            <a:r>
              <a:rPr lang="en-US" altLang="ko-KR" sz="1600" b="0" dirty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inject oil until it overflows out of </a:t>
            </a:r>
            <a:endParaRPr lang="en-US" altLang="ko-KR" sz="1600" b="0" dirty="0" smtClean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b="0" dirty="0" smtClean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the </a:t>
            </a:r>
            <a:r>
              <a:rPr lang="en-US" altLang="ko-KR" sz="1600" b="0" dirty="0">
                <a:solidFill>
                  <a:srgbClr val="2A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oil inlet.</a:t>
            </a: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en-US" altLang="ko-KR" sz="16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ko-KR" altLang="en-US" sz="16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179512" y="4761160"/>
            <a:ext cx="4227513" cy="1404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lnSpc>
                <a:spcPct val="150000"/>
              </a:lnSpc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If you do not know the injection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point.</a:t>
            </a:r>
            <a:r>
              <a:rPr lang="ko-KR" altLang="en-US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1600" b="0" dirty="0" smtClean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standard</a:t>
            </a:r>
            <a:r>
              <a:rPr lang="ko-KR" altLang="en-US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H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-type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)“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0” </a:t>
            </a:r>
          </a:p>
          <a:p>
            <a:pPr algn="l">
              <a:lnSpc>
                <a:spcPct val="150000"/>
              </a:lnSpc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Chamber type</a:t>
            </a:r>
            <a:r>
              <a:rPr lang="ko-KR" altLang="en-US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CH-type)“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2 ”</a:t>
            </a: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endParaRPr lang="ko-KR" altLang="en-US" sz="16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230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0" y="3843338"/>
            <a:ext cx="3343275" cy="237172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</p:pic>
      <p:pic>
        <p:nvPicPr>
          <p:cNvPr id="18" name="Picture 21" descr="상용CI최종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6732240" y="548680"/>
            <a:ext cx="173177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8100000" sy="-23000" kx="800400" algn="br" rotWithShape="0">
              <a:schemeClr val="tx1">
                <a:lumMod val="50000"/>
                <a:lumOff val="50000"/>
                <a:alpha val="61000"/>
              </a:schemeClr>
            </a:outerShdw>
          </a:effectLst>
          <a:scene3d>
            <a:camera prst="orthographicFront"/>
            <a:lightRig rig="threePt" dir="t"/>
          </a:scene3d>
          <a:sp3d prstMaterial="dkEdge"/>
        </p:spPr>
      </p:pic>
      <p:pic>
        <p:nvPicPr>
          <p:cNvPr id="12303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1412776"/>
            <a:ext cx="4229100" cy="2124075"/>
          </a:xfrm>
          <a:prstGeom prst="rect">
            <a:avLst/>
          </a:prstGeom>
          <a:noFill/>
          <a:ln w="25400" cap="flat" cmpd="sng" algn="ctr">
            <a:noFill/>
            <a:prstDash val="solid"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슬라이드 번호 개체 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altLang="ko-KR" smtClean="0"/>
          </a:p>
          <a:p>
            <a:fld id="{FB798638-E8EB-4E8F-9F7A-88C77E899CAB}" type="slidenum">
              <a:rPr lang="en-US" altLang="ko-KR" smtClean="0"/>
              <a:pPr/>
              <a:t>16</a:t>
            </a:fld>
            <a:endParaRPr lang="en-US" altLang="ko-KR" smtClean="0"/>
          </a:p>
        </p:txBody>
      </p:sp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6122987" cy="57626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dirty="0" smtClean="0"/>
              <a:t> </a:t>
            </a:r>
            <a:r>
              <a:rPr lang="en-US" altLang="ko-KR" dirty="0" smtClean="0"/>
              <a:t>6</a:t>
            </a:r>
            <a:r>
              <a:rPr lang="en-US" altLang="ko-KR" dirty="0" smtClean="0"/>
              <a:t>. </a:t>
            </a:r>
            <a:r>
              <a:rPr lang="en-US" altLang="ko-KR" dirty="0">
                <a:ea typeface="굴림체" pitchFamily="49" charset="-127"/>
              </a:rPr>
              <a:t>Disassemble </a:t>
            </a:r>
            <a:endParaRPr lang="ko-KR" altLang="en-US" b="0" dirty="0" smtClean="0"/>
          </a:p>
        </p:txBody>
      </p:sp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0" y="1550988"/>
            <a:ext cx="9144000" cy="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6623050" y="3579813"/>
            <a:ext cx="1663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ko-KR" altLang="en-US" sz="2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4572000" y="1341438"/>
            <a:ext cx="441325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First, you must remove the oil pulling </a:t>
            </a:r>
            <a:endParaRPr lang="en-US" altLang="ko-KR" sz="1600" b="0" dirty="0" smtClean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plugs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on the both sides.</a:t>
            </a:r>
            <a:endParaRPr lang="en-US" altLang="ko-KR" sz="1600" b="0" dirty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4546600" y="2781300"/>
            <a:ext cx="6357938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20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Disassemble the bolt assembly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from</a:t>
            </a: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F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luid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coupling.</a:t>
            </a:r>
            <a:endParaRPr lang="en-US" altLang="ko-KR" sz="1600" b="0" dirty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551363" y="2060575"/>
            <a:ext cx="6357937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20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Disassemble FIXING SCREW.</a:t>
            </a:r>
            <a:endParaRPr lang="en-US" altLang="ko-KR" sz="1600" b="0" dirty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2627313" y="4797425"/>
            <a:ext cx="6357937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20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Don't hit the bolts and the body of the fluid coupling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by</a:t>
            </a: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hammer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during disassemble.</a:t>
            </a:r>
            <a:endParaRPr lang="en-US" altLang="ko-KR" sz="1600" b="0" dirty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627313" y="3716338"/>
            <a:ext cx="6357937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Disassemble Fluid coupling by shaft using a jig. </a:t>
            </a:r>
            <a:endParaRPr lang="en-US" altLang="ko-KR" sz="1600" b="0" dirty="0" smtClean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R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efer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to table beside.</a:t>
            </a:r>
            <a:endParaRPr lang="en-US" altLang="ko-KR" sz="1600" b="0" dirty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en-US" altLang="ko-KR" sz="1600" b="0" dirty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3323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196975"/>
            <a:ext cx="3690938" cy="1992313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</p:pic>
      <p:pic>
        <p:nvPicPr>
          <p:cNvPr id="13324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213" y="3141663"/>
            <a:ext cx="1871662" cy="315277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</p:pic>
      <p:pic>
        <p:nvPicPr>
          <p:cNvPr id="15" name="Picture 21" descr="상용CI최종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6732240" y="548680"/>
            <a:ext cx="173177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8100000" sy="-23000" kx="800400" algn="br" rotWithShape="0">
              <a:schemeClr val="tx1">
                <a:lumMod val="50000"/>
                <a:lumOff val="50000"/>
                <a:alpha val="61000"/>
              </a:schemeClr>
            </a:outerShdw>
          </a:effectLst>
          <a:scene3d>
            <a:camera prst="orthographicFront"/>
            <a:lightRig rig="threePt" dir="t"/>
          </a:scene3d>
          <a:sp3d prstMaterial="dkEdge"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슬라이드 번호 개체 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altLang="ko-KR" smtClean="0"/>
          </a:p>
          <a:p>
            <a:fld id="{E2A94F22-E077-42A8-973D-5857B6AAC4E0}" type="slidenum">
              <a:rPr lang="en-US" altLang="ko-KR" smtClean="0"/>
              <a:pPr/>
              <a:t>17</a:t>
            </a:fld>
            <a:endParaRPr lang="en-US" altLang="ko-KR" smtClean="0"/>
          </a:p>
        </p:txBody>
      </p:sp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6122987" cy="57626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dirty="0" smtClean="0"/>
              <a:t> </a:t>
            </a:r>
            <a:r>
              <a:rPr lang="en-US" altLang="ko-KR" dirty="0" smtClean="0"/>
              <a:t>7</a:t>
            </a:r>
            <a:r>
              <a:rPr lang="en-US" altLang="ko-KR" dirty="0" smtClean="0"/>
              <a:t>. </a:t>
            </a:r>
            <a:r>
              <a:rPr lang="en-US" altLang="ko-KR" dirty="0">
                <a:ea typeface="굴림체" pitchFamily="49" charset="-127"/>
              </a:rPr>
              <a:t>Operation &amp; Maintenance </a:t>
            </a:r>
            <a:endParaRPr lang="ko-KR" altLang="en-US" dirty="0" smtClean="0"/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0" y="1550988"/>
            <a:ext cx="9144000" cy="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4551363" y="3584575"/>
            <a:ext cx="1663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ko-KR" altLang="en-US" sz="2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6623050" y="3579813"/>
            <a:ext cx="1663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ko-KR" altLang="en-US" sz="2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357188" y="1571625"/>
            <a:ext cx="885825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If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you want to operate at a higher temperature conditions, please contact us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  <a:endParaRPr lang="ko-KR" altLang="en-US" sz="16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357188" y="3938761"/>
            <a:ext cx="8358187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After 20days from the initial operation you check oil amount and locked state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of</a:t>
            </a: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fixing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bolt.</a:t>
            </a: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. </a:t>
            </a:r>
            <a:endParaRPr lang="en-US" altLang="ko-KR" sz="1800" b="0" dirty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57188" y="4286250"/>
            <a:ext cx="6357937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Periodically check Shaft alignment of Fluid coupling</a:t>
            </a: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  <a:endParaRPr lang="en-US" altLang="ko-KR" sz="1800" b="0" dirty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357188" y="4857750"/>
            <a:ext cx="8715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Fusible plug is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145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°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is standard. </a:t>
            </a:r>
            <a:endParaRPr lang="en-US" altLang="ko-KR" sz="1600" b="0" dirty="0" smtClean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 please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contact us if you need Fusible plug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for 175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°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or 120 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°</a:t>
            </a:r>
            <a:endParaRPr lang="en-US" altLang="ko-KR" sz="1600" b="0" dirty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357188" y="5357813"/>
            <a:ext cx="6357937" cy="879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Replace the oil at about 4000 hours of operation.</a:t>
            </a:r>
            <a:endParaRPr lang="en-US" altLang="ko-KR" sz="1600" b="0" dirty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357187" y="1143000"/>
            <a:ext cx="8358187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If frequent movement does not exceed the maximum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exothermic</a:t>
            </a: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temperature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is 90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°. </a:t>
            </a:r>
            <a:endParaRPr lang="ko-KR" altLang="en-US" sz="16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357188" y="2786063"/>
            <a:ext cx="810682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lnSpc>
                <a:spcPct val="150000"/>
              </a:lnSpc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 Excessive heat causes </a:t>
            </a:r>
            <a:endParaRPr lang="en-US" altLang="ko-KR" sz="1600" b="0" dirty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Lack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of oil </a:t>
            </a:r>
            <a:endParaRPr lang="en-US" altLang="ko-KR" sz="1600" b="0" dirty="0" smtClean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-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D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riven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machine' power is higher than rated power of the motor.   </a:t>
            </a:r>
            <a:endParaRPr lang="en-US" altLang="ko-KR" sz="1600" b="0" dirty="0" smtClean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- Ambient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temperature is too high or The long start-up time.   </a:t>
            </a:r>
            <a:endParaRPr lang="ko-KR" altLang="en-US" sz="16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9" name="Picture 21" descr="상용CI최종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6732240" y="548680"/>
            <a:ext cx="173177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8100000" sy="-23000" kx="800400" algn="br" rotWithShape="0">
              <a:schemeClr val="tx1">
                <a:lumMod val="50000"/>
                <a:lumOff val="50000"/>
                <a:alpha val="61000"/>
              </a:schemeClr>
            </a:outerShdw>
          </a:effectLst>
          <a:scene3d>
            <a:camera prst="orthographicFront"/>
            <a:lightRig rig="threePt" dir="t"/>
          </a:scene3d>
          <a:sp3d prstMaterial="dkEdge"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슬라이드 번호 개체 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altLang="ko-KR" smtClean="0"/>
          </a:p>
          <a:p>
            <a:fld id="{74B637C4-7174-432F-82E4-9AF22153FBDD}" type="slidenum">
              <a:rPr lang="en-US" altLang="ko-KR" smtClean="0"/>
              <a:pPr/>
              <a:t>18</a:t>
            </a:fld>
            <a:endParaRPr lang="en-US" altLang="ko-KR" smtClean="0"/>
          </a:p>
        </p:txBody>
      </p:sp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7995697" cy="57626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sz="2400" dirty="0" smtClean="0"/>
              <a:t>8. </a:t>
            </a:r>
            <a:r>
              <a:rPr lang="en-US" altLang="ko-KR" sz="2400" dirty="0">
                <a:ea typeface="굴림체" pitchFamily="49" charset="-127"/>
              </a:rPr>
              <a:t>Trouble Reason &amp;  Countermeasure </a:t>
            </a:r>
            <a:endParaRPr lang="ko-KR" altLang="en-US" sz="2400" dirty="0" smtClean="0"/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0" y="1550988"/>
            <a:ext cx="9144000" cy="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4551363" y="3584575"/>
            <a:ext cx="1663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ko-KR" altLang="en-US" sz="2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6623050" y="3579813"/>
            <a:ext cx="1663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ko-KR" altLang="en-US" sz="2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3345" name="Group 3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3293828"/>
              </p:ext>
            </p:extLst>
          </p:nvPr>
        </p:nvGraphicFramePr>
        <p:xfrm>
          <a:off x="428625" y="1589088"/>
          <a:ext cx="8358188" cy="4148456"/>
        </p:xfrm>
        <a:graphic>
          <a:graphicData uri="http://schemas.openxmlformats.org/drawingml/2006/table">
            <a:tbl>
              <a:tblPr/>
              <a:tblGrid>
                <a:gridCol w="3013075"/>
                <a:gridCol w="3216275"/>
                <a:gridCol w="2128838"/>
              </a:tblGrid>
              <a:tr h="5000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  <a:cs typeface="Times New Roman" pitchFamily="18" charset="0"/>
                        </a:rPr>
                        <a:t>Trouble </a:t>
                      </a:r>
                      <a:endParaRPr kumimoji="1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헤드라인M" pitchFamily="18" charset="-127"/>
                        <a:ea typeface="HY헤드라인M" pitchFamily="18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98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  <a:cs typeface="Times New Roman" pitchFamily="18" charset="0"/>
                        </a:rPr>
                        <a:t>Trouble Reason</a:t>
                      </a:r>
                      <a:endParaRPr kumimoji="1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헤드라인M" pitchFamily="18" charset="-127"/>
                        <a:ea typeface="HY헤드라인M" pitchFamily="18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98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  <a:cs typeface="Times New Roman" pitchFamily="18" charset="0"/>
                        </a:rPr>
                        <a:t>Countermeasure</a:t>
                      </a:r>
                      <a:endParaRPr kumimoji="1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헤드라인M" pitchFamily="18" charset="-127"/>
                        <a:ea typeface="HY헤드라인M" pitchFamily="18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986">
                        <a:alpha val="50195"/>
                      </a:srgbClr>
                    </a:solidFill>
                  </a:tcPr>
                </a:tc>
              </a:tr>
              <a:tr h="10271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Times New Roman" pitchFamily="18" charset="0"/>
                        </a:rPr>
                        <a:t>Oil leaking</a:t>
                      </a:r>
                      <a:endParaRPr kumimoji="1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0609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Times New Roman" pitchFamily="18" charset="0"/>
                        </a:rPr>
                        <a:t>Seal damage by dirty oil.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Times New Roman" pitchFamily="18" charset="0"/>
                        </a:rPr>
                        <a:t>shrinkage fitting when assembling the input side.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Times New Roman" pitchFamily="18" charset="0"/>
                        </a:rPr>
                        <a:t>Seal Replacement</a:t>
                      </a:r>
                      <a:endParaRPr kumimoji="1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0609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55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Times New Roman" pitchFamily="18" charset="0"/>
                        </a:rPr>
                        <a:t>Fluid coupling overheating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0609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Times New Roman" pitchFamily="18" charset="0"/>
                        </a:rPr>
                        <a:t>Unsuitable standard selection.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Times New Roman" pitchFamily="18" charset="0"/>
                        </a:rPr>
                        <a:t>Lack of oil amount.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Times New Roman" pitchFamily="18" charset="0"/>
                        </a:rPr>
                        <a:t>Overload.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0609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Times New Roman" pitchFamily="18" charset="0"/>
                        </a:rPr>
                        <a:t>Selecting suitable standard.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Times New Roman" pitchFamily="18" charset="0"/>
                        </a:rPr>
                        <a:t>Oil supplement.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Times New Roman" pitchFamily="18" charset="0"/>
                        </a:rPr>
                        <a:t>Remove overload causes.</a:t>
                      </a:r>
                      <a:endParaRPr kumimoji="1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0609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033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Times New Roman" pitchFamily="18" charset="0"/>
                        </a:rPr>
                        <a:t>Fluid coupling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Times New Roman" pitchFamily="18" charset="0"/>
                        </a:rPr>
                        <a:t>noise &amp; vibration</a:t>
                      </a:r>
                      <a:endParaRPr kumimoji="1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0609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Times New Roman" pitchFamily="18" charset="0"/>
                        </a:rPr>
                        <a:t>Bearing damage.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Times New Roman" pitchFamily="18" charset="0"/>
                        </a:rPr>
                        <a:t>Unfit Centering.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Times New Roman" pitchFamily="18" charset="0"/>
                        </a:rPr>
                        <a:t>Poor of driving part’s bed. </a:t>
                      </a:r>
                      <a:endParaRPr kumimoji="1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0609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Times New Roman" pitchFamily="18" charset="0"/>
                        </a:rPr>
                        <a:t>Bearing replacement.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Times New Roman" pitchFamily="18" charset="0"/>
                        </a:rPr>
                        <a:t>Re-centering.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609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Times New Roman" pitchFamily="18" charset="0"/>
                        </a:rPr>
                        <a:t>Bed drive reinforcement.</a:t>
                      </a:r>
                      <a:endParaRPr kumimoji="1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0609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395288" y="5666953"/>
            <a:ext cx="707231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► </a:t>
            </a:r>
            <a:r>
              <a:rPr lang="en-US" altLang="ko-KR" sz="16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Please contact the manufacturer for overhaul of Fluid couplings. . </a:t>
            </a:r>
            <a:endParaRPr lang="en-US" altLang="ko-KR" sz="1600" b="0" dirty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9" name="Picture 21" descr="상용CI최종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6732240" y="548680"/>
            <a:ext cx="173177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8100000" sy="-23000" kx="800400" algn="br" rotWithShape="0">
              <a:schemeClr val="tx1">
                <a:lumMod val="50000"/>
                <a:lumOff val="50000"/>
                <a:alpha val="61000"/>
              </a:schemeClr>
            </a:outerShdw>
          </a:effectLst>
          <a:scene3d>
            <a:camera prst="orthographicFront"/>
            <a:lightRig rig="threePt" dir="t"/>
          </a:scene3d>
          <a:sp3d prstMaterial="dkEdge"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슬라이드 번호 개체 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altLang="ko-KR" dirty="0" smtClean="0"/>
          </a:p>
          <a:p>
            <a:fld id="{74B637C4-7174-432F-82E4-9AF22153FBDD}" type="slidenum">
              <a:rPr lang="en-US" altLang="ko-KR" smtClean="0"/>
              <a:pPr/>
              <a:t>19</a:t>
            </a:fld>
            <a:endParaRPr lang="en-US" altLang="ko-KR" dirty="0" smtClean="0"/>
          </a:p>
        </p:txBody>
      </p:sp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6122987" cy="57626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sz="2800" dirty="0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lang="en-US" altLang="ko-KR" sz="28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Application of Fluid couplings </a:t>
            </a:r>
            <a:endParaRPr lang="ko-KR" altLang="en-US" sz="2800" dirty="0" smtClean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0" y="1550988"/>
            <a:ext cx="9144000" cy="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4551363" y="3584575"/>
            <a:ext cx="1663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ko-KR" altLang="en-US" sz="2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6623050" y="3579813"/>
            <a:ext cx="1663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ko-KR" altLang="en-US" sz="2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9" name="Picture 21" descr="상용CI최종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6732240" y="548680"/>
            <a:ext cx="173177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8100000" sy="-23000" kx="800400" algn="br" rotWithShape="0">
              <a:schemeClr val="tx1">
                <a:lumMod val="50000"/>
                <a:lumOff val="50000"/>
                <a:alpha val="61000"/>
              </a:schemeClr>
            </a:outerShdw>
          </a:effectLst>
          <a:scene3d>
            <a:camera prst="orthographicFront"/>
            <a:lightRig rig="threePt" dir="t"/>
          </a:scene3d>
          <a:sp3d prstMaterial="dkEdge"/>
        </p:spPr>
      </p:pic>
      <p:pic>
        <p:nvPicPr>
          <p:cNvPr id="11" name="내용 개체 틀 10" descr="포스코 철강원료 Bucket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251520" y="2132856"/>
            <a:ext cx="4351122" cy="3024336"/>
          </a:xfrm>
        </p:spPr>
      </p:pic>
      <p:pic>
        <p:nvPicPr>
          <p:cNvPr id="13" name="그림 12" descr="태안화력발전소 석탄원료 Bucke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60032" y="2132855"/>
            <a:ext cx="4067944" cy="3033033"/>
          </a:xfrm>
          <a:prstGeom prst="rect">
            <a:avLst/>
          </a:prstGeom>
        </p:spPr>
      </p:pic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323528" y="5229201"/>
            <a:ext cx="432048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&lt; Steel material</a:t>
            </a:r>
            <a:r>
              <a:rPr lang="ko-KR" altLang="en-US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Bucket in POSCO &gt;</a:t>
            </a:r>
            <a:endParaRPr lang="en-US" altLang="ko-KR" sz="1800" b="0" dirty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4932040" y="5301208"/>
            <a:ext cx="4283967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&lt; Coal material</a:t>
            </a:r>
            <a:r>
              <a:rPr lang="ko-KR" altLang="en-US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Bucket in </a:t>
            </a:r>
          </a:p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TAEAN Thermal Power </a:t>
            </a: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P</a:t>
            </a: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lant &gt; </a:t>
            </a:r>
            <a:endParaRPr lang="en-US" altLang="ko-KR" sz="1800" b="0" dirty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슬라이드 번호 개체 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altLang="ko-KR" smtClean="0"/>
          </a:p>
          <a:p>
            <a:fld id="{74B637C4-7174-432F-82E4-9AF22153FBDD}" type="slidenum">
              <a:rPr lang="en-US" altLang="ko-KR" smtClean="0"/>
              <a:pPr/>
              <a:t>20</a:t>
            </a:fld>
            <a:endParaRPr lang="en-US" altLang="ko-KR" smtClean="0"/>
          </a:p>
        </p:txBody>
      </p:sp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440569"/>
            <a:ext cx="6122987" cy="57626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dirty="0" smtClean="0"/>
              <a:t> </a:t>
            </a:r>
            <a:r>
              <a:rPr lang="en-US" altLang="ko-KR" sz="28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Application</a:t>
            </a:r>
            <a:r>
              <a:rPr lang="en-US" altLang="ko-KR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of Fluid couplings</a:t>
            </a:r>
            <a:endParaRPr lang="ko-KR" altLang="en-US" dirty="0" smtClean="0"/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0" y="1550988"/>
            <a:ext cx="9144000" cy="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4551363" y="3584575"/>
            <a:ext cx="1663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ko-KR" altLang="en-US" sz="2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6623050" y="3579813"/>
            <a:ext cx="1663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ko-KR" altLang="en-US" sz="2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9" name="Picture 21" descr="상용CI최종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6732240" y="548680"/>
            <a:ext cx="173177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8100000" sy="-23000" kx="800400" algn="br" rotWithShape="0">
              <a:schemeClr val="tx1">
                <a:lumMod val="50000"/>
                <a:lumOff val="50000"/>
                <a:alpha val="61000"/>
              </a:schemeClr>
            </a:outerShdw>
          </a:effectLst>
          <a:scene3d>
            <a:camera prst="orthographicFront"/>
            <a:lightRig rig="threePt" dir="t"/>
          </a:scene3d>
          <a:sp3d prstMaterial="dkEdge"/>
        </p:spPr>
      </p:pic>
      <p:pic>
        <p:nvPicPr>
          <p:cNvPr id="11" name="내용 개체 틀 10" descr="포스코 철강원료 Bucket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251520" y="2204863"/>
            <a:ext cx="5040560" cy="3336709"/>
          </a:xfrm>
        </p:spPr>
      </p:pic>
      <p:pic>
        <p:nvPicPr>
          <p:cNvPr id="13" name="그림 12" descr="태안화력발전소 석탄원료 Bucke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08104" y="2132854"/>
            <a:ext cx="2523287" cy="3394489"/>
          </a:xfrm>
          <a:prstGeom prst="rect">
            <a:avLst/>
          </a:prstGeom>
        </p:spPr>
      </p:pic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187624" y="5589240"/>
            <a:ext cx="432048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&lt;TAEAN Thermal Power </a:t>
            </a: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P</a:t>
            </a: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lant&gt;</a:t>
            </a:r>
            <a:endParaRPr lang="en-US" altLang="ko-KR" sz="1800" b="0" dirty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5721121" y="5589240"/>
            <a:ext cx="2595295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&lt;Tile manufacturer&gt; </a:t>
            </a:r>
            <a:endParaRPr lang="en-US" altLang="ko-KR" sz="1800" b="0" dirty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슬라이드 번호 개체 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altLang="ko-KR" smtClean="0"/>
          </a:p>
          <a:p>
            <a:fld id="{74B637C4-7174-432F-82E4-9AF22153FBDD}" type="slidenum">
              <a:rPr lang="en-US" altLang="ko-KR" smtClean="0"/>
              <a:pPr/>
              <a:t>21</a:t>
            </a:fld>
            <a:endParaRPr lang="en-US" altLang="ko-KR" smtClean="0"/>
          </a:p>
        </p:txBody>
      </p:sp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6122987" cy="57626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dirty="0" smtClean="0"/>
              <a:t> </a:t>
            </a:r>
            <a:r>
              <a:rPr lang="en-US" altLang="ko-KR" sz="2800" dirty="0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Application</a:t>
            </a:r>
            <a:r>
              <a:rPr lang="en-US" altLang="ko-KR" dirty="0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lang="en-US" altLang="ko-KR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of Fluid couplings</a:t>
            </a:r>
            <a:endParaRPr lang="ko-KR" altLang="en-US" dirty="0" smtClean="0"/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0" y="1550988"/>
            <a:ext cx="9144000" cy="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4551363" y="3584575"/>
            <a:ext cx="1663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ko-KR" altLang="en-US" sz="2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6623050" y="3579813"/>
            <a:ext cx="1663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ko-KR" altLang="en-US" sz="2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9" name="Picture 21" descr="상용CI최종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6732240" y="548680"/>
            <a:ext cx="173177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8100000" sy="-23000" kx="800400" algn="br" rotWithShape="0">
              <a:schemeClr val="tx1">
                <a:lumMod val="50000"/>
                <a:lumOff val="50000"/>
                <a:alpha val="61000"/>
              </a:schemeClr>
            </a:outerShdw>
          </a:effectLst>
          <a:scene3d>
            <a:camera prst="orthographicFront"/>
            <a:lightRig rig="threePt" dir="t"/>
          </a:scene3d>
          <a:sp3d prstMaterial="dkEdge"/>
        </p:spPr>
      </p:pic>
      <p:pic>
        <p:nvPicPr>
          <p:cNvPr id="11" name="내용 개체 틀 10" descr="포스코 철강원료 Bucket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410857" y="2132856"/>
            <a:ext cx="4032448" cy="3024336"/>
          </a:xfrm>
        </p:spPr>
      </p:pic>
      <p:pic>
        <p:nvPicPr>
          <p:cNvPr id="13" name="그림 12" descr="태안화력발전소 석탄원료 Bucke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71982" y="2132855"/>
            <a:ext cx="4044044" cy="3033033"/>
          </a:xfrm>
          <a:prstGeom prst="rect">
            <a:avLst/>
          </a:prstGeom>
        </p:spPr>
      </p:pic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187624" y="5301208"/>
            <a:ext cx="295232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&lt;Incheon airport</a:t>
            </a:r>
            <a:r>
              <a:rPr lang="ko-KR" altLang="en-US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5</a:t>
            </a: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#</a:t>
            </a: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&gt;</a:t>
            </a:r>
            <a:endParaRPr lang="en-US" altLang="ko-KR" sz="1800" b="0" dirty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5598289" y="5301208"/>
            <a:ext cx="2718127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&lt;Incheon airport</a:t>
            </a:r>
            <a:r>
              <a:rPr lang="ko-KR" altLang="en-US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2</a:t>
            </a:r>
            <a:r>
              <a:rPr lang="en-US" altLang="ko-KR" sz="1800" b="0" dirty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#</a:t>
            </a: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&gt; </a:t>
            </a:r>
            <a:endParaRPr lang="en-US" altLang="ko-KR" sz="1800" b="0" dirty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슬라이드 번호 개체 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altLang="ko-KR" smtClean="0"/>
          </a:p>
          <a:p>
            <a:fld id="{74B637C4-7174-432F-82E4-9AF22153FBDD}" type="slidenum">
              <a:rPr lang="en-US" altLang="ko-KR" smtClean="0"/>
              <a:pPr/>
              <a:t>22</a:t>
            </a:fld>
            <a:endParaRPr lang="en-US" altLang="ko-KR" smtClean="0"/>
          </a:p>
        </p:txBody>
      </p:sp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6122987" cy="57626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sz="2800" dirty="0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Application </a:t>
            </a:r>
            <a:r>
              <a:rPr lang="en-US" altLang="ko-KR" sz="28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of Fluid couplings</a:t>
            </a:r>
            <a:endParaRPr lang="ko-KR" altLang="en-US" sz="2800" dirty="0" smtClean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0" y="1550988"/>
            <a:ext cx="9144000" cy="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4551363" y="3584575"/>
            <a:ext cx="1663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ko-KR" altLang="en-US" sz="2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6623050" y="3579813"/>
            <a:ext cx="1663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ko-KR" altLang="en-US" sz="2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9" name="Picture 21" descr="상용CI최종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6732240" y="548680"/>
            <a:ext cx="173177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8100000" sy="-23000" kx="800400" algn="br" rotWithShape="0">
              <a:schemeClr val="tx1">
                <a:lumMod val="50000"/>
                <a:lumOff val="50000"/>
                <a:alpha val="61000"/>
              </a:schemeClr>
            </a:outerShdw>
          </a:effectLst>
          <a:scene3d>
            <a:camera prst="orthographicFront"/>
            <a:lightRig rig="threePt" dir="t"/>
          </a:scene3d>
          <a:sp3d prstMaterial="dkEdge"/>
        </p:spPr>
      </p:pic>
      <p:pic>
        <p:nvPicPr>
          <p:cNvPr id="11" name="내용 개체 틀 10" descr="포스코 철강원료 Bucket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410857" y="2132856"/>
            <a:ext cx="4032448" cy="3024336"/>
          </a:xfrm>
        </p:spPr>
      </p:pic>
      <p:pic>
        <p:nvPicPr>
          <p:cNvPr id="13" name="그림 12" descr="태안화력발전소 석탄원료 Bucke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71982" y="2132855"/>
            <a:ext cx="4044044" cy="3033033"/>
          </a:xfrm>
          <a:prstGeom prst="rect">
            <a:avLst/>
          </a:prstGeom>
        </p:spPr>
      </p:pic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395536" y="5301208"/>
            <a:ext cx="439248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&lt;Agitator for vitamin material in BASF&gt;</a:t>
            </a:r>
            <a:endParaRPr lang="en-US" altLang="ko-KR" sz="1800" b="0" dirty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6118046" y="5301208"/>
            <a:ext cx="147829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&lt;Agitator&gt; </a:t>
            </a:r>
            <a:endParaRPr lang="en-US" altLang="ko-KR" sz="1800" b="0" dirty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슬라이드 번호 개체 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altLang="ko-KR" smtClean="0"/>
          </a:p>
          <a:p>
            <a:fld id="{74B637C4-7174-432F-82E4-9AF22153FBDD}" type="slidenum">
              <a:rPr lang="en-US" altLang="ko-KR" smtClean="0"/>
              <a:pPr/>
              <a:t>23</a:t>
            </a:fld>
            <a:endParaRPr lang="en-US" altLang="ko-KR" smtClean="0"/>
          </a:p>
        </p:txBody>
      </p:sp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6122987" cy="57626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sz="2800" dirty="0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lang="en-US" altLang="ko-KR" sz="28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Application of Fluid couplings</a:t>
            </a:r>
            <a:endParaRPr lang="ko-KR" altLang="en-US" sz="2800" dirty="0" smtClean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0" y="1550988"/>
            <a:ext cx="9144000" cy="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4551363" y="3584575"/>
            <a:ext cx="1663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ko-KR" altLang="en-US" sz="2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6623050" y="3579813"/>
            <a:ext cx="1663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ko-KR" altLang="en-US" sz="2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9" name="Picture 21" descr="상용CI최종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6732240" y="548680"/>
            <a:ext cx="173177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8100000" sy="-23000" kx="800400" algn="br" rotWithShape="0">
              <a:schemeClr val="tx1">
                <a:lumMod val="50000"/>
                <a:lumOff val="50000"/>
                <a:alpha val="61000"/>
              </a:schemeClr>
            </a:outerShdw>
          </a:effectLst>
          <a:scene3d>
            <a:camera prst="orthographicFront"/>
            <a:lightRig rig="threePt" dir="t"/>
          </a:scene3d>
          <a:sp3d prstMaterial="dkEdge"/>
        </p:spPr>
      </p:pic>
      <p:pic>
        <p:nvPicPr>
          <p:cNvPr id="13" name="그림 12" descr="태안화력발전소 석탄원료 Bucke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2132856"/>
            <a:ext cx="4438209" cy="3024336"/>
          </a:xfrm>
          <a:prstGeom prst="rect">
            <a:avLst/>
          </a:prstGeom>
        </p:spPr>
      </p:pic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3563888" y="5373216"/>
            <a:ext cx="201622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&lt;Tower Crane&gt;</a:t>
            </a:r>
            <a:endParaRPr lang="en-US" altLang="ko-KR" sz="1800" b="0" dirty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2132856"/>
            <a:ext cx="4371459" cy="3024336"/>
          </a:xfrm>
          <a:prstGeom prst="rect">
            <a:avLst/>
          </a:prstGeom>
          <a:noFill/>
          <a:ln w="25400" cap="flat" cmpd="sng" algn="ctr">
            <a:noFill/>
            <a:prstDash val="solid"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슬라이드 번호 개체 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altLang="ko-KR" smtClean="0"/>
          </a:p>
          <a:p>
            <a:fld id="{74B637C4-7174-432F-82E4-9AF22153FBDD}" type="slidenum">
              <a:rPr lang="en-US" altLang="ko-KR" smtClean="0"/>
              <a:pPr/>
              <a:t>24</a:t>
            </a:fld>
            <a:endParaRPr lang="en-US" altLang="ko-KR" smtClean="0"/>
          </a:p>
        </p:txBody>
      </p:sp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6122987" cy="57626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sz="28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Application of Fluid couplings</a:t>
            </a:r>
            <a:endParaRPr lang="ko-KR" altLang="en-US" sz="2800" dirty="0" smtClean="0"/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0" y="1550988"/>
            <a:ext cx="9144000" cy="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4551363" y="3584575"/>
            <a:ext cx="1663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ko-KR" altLang="en-US" sz="2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6623050" y="3579813"/>
            <a:ext cx="1663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endParaRPr lang="ko-KR" altLang="en-US" sz="2000" b="0" dirty="0">
              <a:solidFill>
                <a:srgbClr val="2A5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9" name="Picture 21" descr="상용CI최종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6732240" y="548680"/>
            <a:ext cx="173177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8100000" sy="-23000" kx="800400" algn="br" rotWithShape="0">
              <a:schemeClr val="tx1">
                <a:lumMod val="50000"/>
                <a:lumOff val="50000"/>
                <a:alpha val="61000"/>
              </a:schemeClr>
            </a:outerShdw>
          </a:effectLst>
          <a:scene3d>
            <a:camera prst="orthographicFront"/>
            <a:lightRig rig="threePt" dir="t"/>
          </a:scene3d>
          <a:sp3d prstMaterial="dkEdge"/>
        </p:spPr>
      </p:pic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3491880" y="5301208"/>
            <a:ext cx="237626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  <a:buClr>
                <a:srgbClr val="003366"/>
              </a:buClr>
              <a:buSzTx/>
              <a:buFont typeface="Wingdings" pitchFamily="2" charset="2"/>
              <a:buNone/>
              <a:defRPr/>
            </a:pPr>
            <a:r>
              <a:rPr lang="en-US" altLang="ko-KR" sz="1800" b="0" dirty="0" smtClean="0">
                <a:solidFill>
                  <a:srgbClr val="2C5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&lt;Lift in Ski resort&gt;</a:t>
            </a:r>
            <a:endParaRPr lang="en-US" altLang="ko-KR" sz="1800" b="0" dirty="0">
              <a:solidFill>
                <a:srgbClr val="2C5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pic>
        <p:nvPicPr>
          <p:cNvPr id="471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75659" y="2156505"/>
            <a:ext cx="4287687" cy="2856671"/>
          </a:xfrm>
          <a:prstGeom prst="rect">
            <a:avLst/>
          </a:prstGeom>
          <a:noFill/>
          <a:ln w="25400" cap="flat" cmpd="sng" algn="ctr">
            <a:noFill/>
            <a:prstDash val="solid"/>
            <a:miter lim="800000"/>
            <a:headEnd/>
            <a:tailEnd/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572000" y="2132856"/>
            <a:ext cx="4315936" cy="2880320"/>
          </a:xfrm>
          <a:prstGeom prst="rect">
            <a:avLst/>
          </a:prstGeom>
          <a:noFill/>
          <a:ln w="25400" cap="flat" cmpd="sng" algn="ctr">
            <a:noFill/>
            <a:prstDash val="solid"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323528" y="188640"/>
            <a:ext cx="8569325" cy="63182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altLang="ko-KR" sz="5400" dirty="0"/>
              <a:t>ขอบพระคุณครับ </a:t>
            </a:r>
            <a:endParaRPr lang="ko-KR" altLang="en-US" sz="5400" dirty="0"/>
          </a:p>
        </p:txBody>
      </p:sp>
      <p:sp>
        <p:nvSpPr>
          <p:cNvPr id="257027" name="Rectangle 3"/>
          <p:cNvSpPr>
            <a:spLocks noChangeArrowheads="1"/>
          </p:cNvSpPr>
          <p:nvPr/>
        </p:nvSpPr>
        <p:spPr bwMode="auto">
          <a:xfrm>
            <a:off x="3132138" y="2997200"/>
            <a:ext cx="22320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tIns="0" bIns="0" anchor="ctr"/>
          <a:lstStyle/>
          <a:p>
            <a:pPr>
              <a:defRPr/>
            </a:pPr>
            <a:endParaRPr lang="en-US" altLang="ko-KR" sz="4000" dirty="0">
              <a:solidFill>
                <a:srgbClr val="808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6" name="Picture 21" descr="상용CI최종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1259632" y="2060848"/>
            <a:ext cx="6128283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8100000" sy="-23000" kx="800400" algn="br" rotWithShape="0">
              <a:schemeClr val="tx1">
                <a:lumMod val="50000"/>
                <a:lumOff val="50000"/>
                <a:alpha val="61000"/>
              </a:schemeClr>
            </a:outerShdw>
          </a:effectLst>
          <a:scene3d>
            <a:camera prst="orthographicFront"/>
            <a:lightRig rig="threePt" dir="t"/>
          </a:scene3d>
          <a:sp3d prstMaterial="dkEdge"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57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57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027" grpId="0"/>
    </p:bldLst>
  </p:timing>
</p:sld>
</file>

<file path=ppt/theme/theme1.xml><?xml version="1.0" encoding="utf-8"?>
<a:theme xmlns:a="http://schemas.openxmlformats.org/drawingml/2006/main" name="농악의 흥겨움">
  <a:themeElements>
    <a:clrScheme name="농악의 흥겨움 1">
      <a:dk1>
        <a:srgbClr val="292929"/>
      </a:dk1>
      <a:lt1>
        <a:srgbClr val="F8F8F8"/>
      </a:lt1>
      <a:dk2>
        <a:srgbClr val="7882AA"/>
      </a:dk2>
      <a:lt2>
        <a:srgbClr val="DDDDDD"/>
      </a:lt2>
      <a:accent1>
        <a:srgbClr val="8D92C3"/>
      </a:accent1>
      <a:accent2>
        <a:srgbClr val="D7ADD9"/>
      </a:accent2>
      <a:accent3>
        <a:srgbClr val="FBFBFB"/>
      </a:accent3>
      <a:accent4>
        <a:srgbClr val="212121"/>
      </a:accent4>
      <a:accent5>
        <a:srgbClr val="C5C7DE"/>
      </a:accent5>
      <a:accent6>
        <a:srgbClr val="C39CC4"/>
      </a:accent6>
      <a:hlink>
        <a:srgbClr val="A8BA74"/>
      </a:hlink>
      <a:folHlink>
        <a:srgbClr val="B2B2B2"/>
      </a:folHlink>
    </a:clrScheme>
    <a:fontScheme name="농악의 흥겨움">
      <a:majorFont>
        <a:latin typeface="HY헤드라인M"/>
        <a:ea typeface="HY헤드라인M"/>
        <a:cs typeface="Arial"/>
      </a:majorFont>
      <a:minorFont>
        <a:latin typeface="굴림"/>
        <a:ea typeface="굴림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1"/>
          </a:buClr>
          <a:buSzPct val="70000"/>
          <a:buFont typeface="Wingdings 2" pitchFamily="18" charset="2"/>
          <a:buNone/>
          <a:tabLst/>
          <a:defRPr kumimoji="1" lang="ko-KR" altLang="en-US" sz="15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charset="-127"/>
            <a:ea typeface="굴림" charset="-127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1"/>
          </a:buClr>
          <a:buSzPct val="70000"/>
          <a:buFont typeface="Wingdings 2" pitchFamily="18" charset="2"/>
          <a:buNone/>
          <a:tabLst/>
          <a:defRPr kumimoji="1" lang="ko-KR" altLang="en-US" sz="15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charset="-127"/>
            <a:ea typeface="굴림" charset="-127"/>
            <a:cs typeface="Arial" charset="0"/>
          </a:defRPr>
        </a:defPPr>
      </a:lstStyle>
    </a:lnDef>
  </a:objectDefaults>
  <a:extraClrSchemeLst>
    <a:extraClrScheme>
      <a:clrScheme name="농악의 흥겨움 1">
        <a:dk1>
          <a:srgbClr val="292929"/>
        </a:dk1>
        <a:lt1>
          <a:srgbClr val="F8F8F8"/>
        </a:lt1>
        <a:dk2>
          <a:srgbClr val="7882AA"/>
        </a:dk2>
        <a:lt2>
          <a:srgbClr val="DDDDDD"/>
        </a:lt2>
        <a:accent1>
          <a:srgbClr val="8D92C3"/>
        </a:accent1>
        <a:accent2>
          <a:srgbClr val="D7ADD9"/>
        </a:accent2>
        <a:accent3>
          <a:srgbClr val="FBFBFB"/>
        </a:accent3>
        <a:accent4>
          <a:srgbClr val="212121"/>
        </a:accent4>
        <a:accent5>
          <a:srgbClr val="C5C7DE"/>
        </a:accent5>
        <a:accent6>
          <a:srgbClr val="C39CC4"/>
        </a:accent6>
        <a:hlink>
          <a:srgbClr val="A8BA74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농악의 흥겨움 2">
        <a:dk1>
          <a:srgbClr val="333300"/>
        </a:dk1>
        <a:lt1>
          <a:srgbClr val="F7F1D5"/>
        </a:lt1>
        <a:dk2>
          <a:srgbClr val="996600"/>
        </a:dk2>
        <a:lt2>
          <a:srgbClr val="E1D4B1"/>
        </a:lt2>
        <a:accent1>
          <a:srgbClr val="CC9900"/>
        </a:accent1>
        <a:accent2>
          <a:srgbClr val="E2A86E"/>
        </a:accent2>
        <a:accent3>
          <a:srgbClr val="FAF7E7"/>
        </a:accent3>
        <a:accent4>
          <a:srgbClr val="2A2A00"/>
        </a:accent4>
        <a:accent5>
          <a:srgbClr val="E2CAAA"/>
        </a:accent5>
        <a:accent6>
          <a:srgbClr val="CD9863"/>
        </a:accent6>
        <a:hlink>
          <a:srgbClr val="999933"/>
        </a:hlink>
        <a:folHlink>
          <a:srgbClr val="C0C0A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농악의 흥겨움 3">
        <a:dk1>
          <a:srgbClr val="4C4F7C"/>
        </a:dk1>
        <a:lt1>
          <a:srgbClr val="FFFFFF"/>
        </a:lt1>
        <a:dk2>
          <a:srgbClr val="232443"/>
        </a:dk2>
        <a:lt2>
          <a:srgbClr val="C1CEE5"/>
        </a:lt2>
        <a:accent1>
          <a:srgbClr val="896E94"/>
        </a:accent1>
        <a:accent2>
          <a:srgbClr val="55A3AD"/>
        </a:accent2>
        <a:accent3>
          <a:srgbClr val="ACACB0"/>
        </a:accent3>
        <a:accent4>
          <a:srgbClr val="DADADA"/>
        </a:accent4>
        <a:accent5>
          <a:srgbClr val="C4BAC8"/>
        </a:accent5>
        <a:accent6>
          <a:srgbClr val="4C939C"/>
        </a:accent6>
        <a:hlink>
          <a:srgbClr val="7791C5"/>
        </a:hlink>
        <a:folHlink>
          <a:srgbClr val="77777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농악의 흥겨움 4">
        <a:dk1>
          <a:srgbClr val="92493A"/>
        </a:dk1>
        <a:lt1>
          <a:srgbClr val="F8F8F8"/>
        </a:lt1>
        <a:dk2>
          <a:srgbClr val="6C2A2A"/>
        </a:dk2>
        <a:lt2>
          <a:srgbClr val="F9E1D3"/>
        </a:lt2>
        <a:accent1>
          <a:srgbClr val="CE7D34"/>
        </a:accent1>
        <a:accent2>
          <a:srgbClr val="E1AD4F"/>
        </a:accent2>
        <a:accent3>
          <a:srgbClr val="BAACAC"/>
        </a:accent3>
        <a:accent4>
          <a:srgbClr val="D4D4D4"/>
        </a:accent4>
        <a:accent5>
          <a:srgbClr val="E3BFAE"/>
        </a:accent5>
        <a:accent6>
          <a:srgbClr val="CC9C47"/>
        </a:accent6>
        <a:hlink>
          <a:srgbClr val="ED9F6F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농악의 흥겨움 5">
        <a:dk1>
          <a:srgbClr val="5B7238"/>
        </a:dk1>
        <a:lt1>
          <a:srgbClr val="F8F8F8"/>
        </a:lt1>
        <a:dk2>
          <a:srgbClr val="504B30"/>
        </a:dk2>
        <a:lt2>
          <a:srgbClr val="FBF2D1"/>
        </a:lt2>
        <a:accent1>
          <a:srgbClr val="7F8543"/>
        </a:accent1>
        <a:accent2>
          <a:srgbClr val="D2C75E"/>
        </a:accent2>
        <a:accent3>
          <a:srgbClr val="B3B1AD"/>
        </a:accent3>
        <a:accent4>
          <a:srgbClr val="D4D4D4"/>
        </a:accent4>
        <a:accent5>
          <a:srgbClr val="C0C2B0"/>
        </a:accent5>
        <a:accent6>
          <a:srgbClr val="BEB454"/>
        </a:accent6>
        <a:hlink>
          <a:srgbClr val="C1A26B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농악의 흥겨움 6">
        <a:dk1>
          <a:srgbClr val="000000"/>
        </a:dk1>
        <a:lt1>
          <a:srgbClr val="FFFFFF"/>
        </a:lt1>
        <a:dk2>
          <a:srgbClr val="5F5F5F"/>
        </a:dk2>
        <a:lt2>
          <a:srgbClr val="DDDDDD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농악의 흥겨움</Template>
  <TotalTime>8506</TotalTime>
  <Words>1128</Words>
  <Application>Microsoft Office PowerPoint</Application>
  <PresentationFormat>화면 슬라이드 쇼(4:3)</PresentationFormat>
  <Paragraphs>259</Paragraphs>
  <Slides>25</Slides>
  <Notes>22</Notes>
  <HiddenSlides>0</HiddenSlides>
  <MMClips>3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26" baseType="lpstr">
      <vt:lpstr>농악의 흥겨움</vt:lpstr>
      <vt:lpstr>PowerPoint 프레젠테이션</vt:lpstr>
      <vt:lpstr> CONTENTS – FLUID COUPLING</vt:lpstr>
      <vt:lpstr>1. Basic Principle</vt:lpstr>
      <vt:lpstr>1. Basic Principle</vt:lpstr>
      <vt:lpstr>1. Basic Principle</vt:lpstr>
      <vt:lpstr> 2. Structure (HF, CHF)</vt:lpstr>
      <vt:lpstr> 2. Structure (HFF, CHFF)</vt:lpstr>
      <vt:lpstr> 2. Structure (CHF Disassemble)</vt:lpstr>
      <vt:lpstr> 2. Structure (HFF Video)</vt:lpstr>
      <vt:lpstr>3. Feature</vt:lpstr>
      <vt:lpstr>4. Operation Principle </vt:lpstr>
      <vt:lpstr>5. Installation  (HF, HS, HP)</vt:lpstr>
      <vt:lpstr>5. Installation (alignment)</vt:lpstr>
      <vt:lpstr> 5. Installation (HFF, HG)</vt:lpstr>
      <vt:lpstr> 5. Installation (Injection of Oil)</vt:lpstr>
      <vt:lpstr> 6. Disassemble </vt:lpstr>
      <vt:lpstr> 7. Operation &amp; Maintenance </vt:lpstr>
      <vt:lpstr>8. Trouble Reason &amp;  Countermeasure </vt:lpstr>
      <vt:lpstr> Application of Fluid couplings </vt:lpstr>
      <vt:lpstr> Application of Fluid couplings</vt:lpstr>
      <vt:lpstr> Application of Fluid couplings</vt:lpstr>
      <vt:lpstr> Application of Fluid couplings</vt:lpstr>
      <vt:lpstr> Application of Fluid couplings</vt:lpstr>
      <vt:lpstr>Application of Fluid couplings</vt:lpstr>
      <vt:lpstr>PowerPoint 프레젠테이션</vt:lpstr>
    </vt:vector>
  </TitlesOfParts>
  <Company>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이장현</dc:creator>
  <cp:lastModifiedBy>Bridget</cp:lastModifiedBy>
  <cp:revision>462</cp:revision>
  <cp:lastPrinted>2012-12-02T20:12:31Z</cp:lastPrinted>
  <dcterms:created xsi:type="dcterms:W3CDTF">2006-06-03T06:13:20Z</dcterms:created>
  <dcterms:modified xsi:type="dcterms:W3CDTF">2014-10-12T08:12:43Z</dcterms:modified>
</cp:coreProperties>
</file>